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53"/>
  </p:notesMasterIdLst>
  <p:sldIdLst>
    <p:sldId id="256" r:id="rId3"/>
    <p:sldId id="329" r:id="rId4"/>
    <p:sldId id="292" r:id="rId5"/>
    <p:sldId id="293" r:id="rId6"/>
    <p:sldId id="294" r:id="rId7"/>
    <p:sldId id="295" r:id="rId8"/>
    <p:sldId id="290" r:id="rId9"/>
    <p:sldId id="291" r:id="rId10"/>
    <p:sldId id="299" r:id="rId11"/>
    <p:sldId id="321" r:id="rId12"/>
    <p:sldId id="322" r:id="rId13"/>
    <p:sldId id="298" r:id="rId14"/>
    <p:sldId id="303" r:id="rId15"/>
    <p:sldId id="289" r:id="rId16"/>
    <p:sldId id="302" r:id="rId17"/>
    <p:sldId id="323" r:id="rId18"/>
    <p:sldId id="324" r:id="rId19"/>
    <p:sldId id="327" r:id="rId20"/>
    <p:sldId id="328" r:id="rId21"/>
    <p:sldId id="332" r:id="rId22"/>
    <p:sldId id="330" r:id="rId23"/>
    <p:sldId id="331" r:id="rId24"/>
    <p:sldId id="333" r:id="rId25"/>
    <p:sldId id="336" r:id="rId26"/>
    <p:sldId id="337" r:id="rId27"/>
    <p:sldId id="339" r:id="rId28"/>
    <p:sldId id="340" r:id="rId29"/>
    <p:sldId id="341" r:id="rId30"/>
    <p:sldId id="342" r:id="rId31"/>
    <p:sldId id="345" r:id="rId32"/>
    <p:sldId id="346" r:id="rId33"/>
    <p:sldId id="347" r:id="rId34"/>
    <p:sldId id="348" r:id="rId35"/>
    <p:sldId id="349" r:id="rId36"/>
    <p:sldId id="351" r:id="rId37"/>
    <p:sldId id="352" r:id="rId38"/>
    <p:sldId id="350" r:id="rId39"/>
    <p:sldId id="353" r:id="rId40"/>
    <p:sldId id="354" r:id="rId41"/>
    <p:sldId id="334" r:id="rId42"/>
    <p:sldId id="335" r:id="rId43"/>
    <p:sldId id="326" r:id="rId44"/>
    <p:sldId id="355" r:id="rId45"/>
    <p:sldId id="356" r:id="rId46"/>
    <p:sldId id="357" r:id="rId47"/>
    <p:sldId id="343" r:id="rId48"/>
    <p:sldId id="344" r:id="rId49"/>
    <p:sldId id="311" r:id="rId50"/>
    <p:sldId id="312" r:id="rId51"/>
    <p:sldId id="283" r:id="rId5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hajan, Vinay" initials="MV" lastIdx="1" clrIdx="0">
    <p:extLst>
      <p:ext uri="{19B8F6BF-5375-455C-9EA6-DF929625EA0E}">
        <p15:presenceInfo xmlns:p15="http://schemas.microsoft.com/office/powerpoint/2012/main" userId="S-1-5-21-220523388-1563985344-839522115-17919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ED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5303" autoAdjust="0"/>
  </p:normalViewPr>
  <p:slideViewPr>
    <p:cSldViewPr>
      <p:cViewPr>
        <p:scale>
          <a:sx n="60" d="100"/>
          <a:sy n="60" d="100"/>
        </p:scale>
        <p:origin x="1234" y="19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notesMaster" Target="notesMasters/notesMaster1.xml"/><Relationship Id="rId58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6835B23-D540-4E78-917B-43F35D3ACDCB}" type="doc">
      <dgm:prSet loTypeId="urn:microsoft.com/office/officeart/2011/layout/HexagonRadial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B4629C2-4F71-4DEA-9E88-2892FBC7C4DF}">
      <dgm:prSet phldrT="[Text]"/>
      <dgm:spPr/>
      <dgm:t>
        <a:bodyPr/>
        <a:lstStyle/>
        <a:p>
          <a:r>
            <a:rPr lang="en-US" dirty="0" smtClean="0"/>
            <a:t>Hospital administration</a:t>
          </a:r>
          <a:endParaRPr lang="en-US" dirty="0"/>
        </a:p>
      </dgm:t>
    </dgm:pt>
    <dgm:pt modelId="{2097B092-62D2-485F-B9CA-F05F40036F6B}" type="parTrans" cxnId="{C205D74F-5E8A-4B14-B3CB-9E21E34D0584}">
      <dgm:prSet/>
      <dgm:spPr/>
      <dgm:t>
        <a:bodyPr/>
        <a:lstStyle/>
        <a:p>
          <a:endParaRPr lang="en-US"/>
        </a:p>
      </dgm:t>
    </dgm:pt>
    <dgm:pt modelId="{188A993B-925A-4442-BB03-E7FE7A0D97A8}" type="sibTrans" cxnId="{C205D74F-5E8A-4B14-B3CB-9E21E34D0584}">
      <dgm:prSet/>
      <dgm:spPr/>
      <dgm:t>
        <a:bodyPr/>
        <a:lstStyle/>
        <a:p>
          <a:endParaRPr lang="en-US"/>
        </a:p>
      </dgm:t>
    </dgm:pt>
    <dgm:pt modelId="{834D1EFA-0294-4B98-B52C-DC90E6949B71}">
      <dgm:prSet phldrT="[Text]"/>
      <dgm:spPr/>
      <dgm:t>
        <a:bodyPr/>
        <a:lstStyle/>
        <a:p>
          <a:r>
            <a:rPr lang="en-US" dirty="0" smtClean="0"/>
            <a:t>Patients</a:t>
          </a:r>
          <a:endParaRPr lang="en-US" dirty="0"/>
        </a:p>
      </dgm:t>
    </dgm:pt>
    <dgm:pt modelId="{83BB00A8-BB6D-4650-A765-8B4D6D79FA24}" type="parTrans" cxnId="{DD25B0F2-4221-491F-BA5B-36C76C1C33A0}">
      <dgm:prSet/>
      <dgm:spPr/>
      <dgm:t>
        <a:bodyPr/>
        <a:lstStyle/>
        <a:p>
          <a:endParaRPr lang="en-US"/>
        </a:p>
      </dgm:t>
    </dgm:pt>
    <dgm:pt modelId="{55F1FC0B-9B1A-46A6-B646-BE024D0C6ADD}" type="sibTrans" cxnId="{DD25B0F2-4221-491F-BA5B-36C76C1C33A0}">
      <dgm:prSet/>
      <dgm:spPr/>
      <dgm:t>
        <a:bodyPr/>
        <a:lstStyle/>
        <a:p>
          <a:endParaRPr lang="en-US"/>
        </a:p>
      </dgm:t>
    </dgm:pt>
    <dgm:pt modelId="{F320C8DC-0CCE-4D4F-8003-F5822331B3B9}">
      <dgm:prSet phldrT="[Text]"/>
      <dgm:spPr/>
      <dgm:t>
        <a:bodyPr/>
        <a:lstStyle/>
        <a:p>
          <a:r>
            <a:rPr lang="en-US" dirty="0" smtClean="0"/>
            <a:t>Clinicians / Doctors</a:t>
          </a:r>
          <a:endParaRPr lang="en-US" dirty="0"/>
        </a:p>
      </dgm:t>
    </dgm:pt>
    <dgm:pt modelId="{348D7A74-9A67-46A4-A493-E64C18E69CB1}" type="parTrans" cxnId="{4E17F58C-33B5-47B6-B277-093372B32D4D}">
      <dgm:prSet/>
      <dgm:spPr/>
      <dgm:t>
        <a:bodyPr/>
        <a:lstStyle/>
        <a:p>
          <a:endParaRPr lang="en-US"/>
        </a:p>
      </dgm:t>
    </dgm:pt>
    <dgm:pt modelId="{980ED308-DB9E-4698-9DE3-B82BA52F427C}" type="sibTrans" cxnId="{4E17F58C-33B5-47B6-B277-093372B32D4D}">
      <dgm:prSet/>
      <dgm:spPr/>
      <dgm:t>
        <a:bodyPr/>
        <a:lstStyle/>
        <a:p>
          <a:endParaRPr lang="en-US"/>
        </a:p>
      </dgm:t>
    </dgm:pt>
    <dgm:pt modelId="{FCBB6C93-E101-4A53-8201-CF1B02AF4C47}">
      <dgm:prSet phldrT="[Text]"/>
      <dgm:spPr/>
      <dgm:t>
        <a:bodyPr/>
        <a:lstStyle/>
        <a:p>
          <a:r>
            <a:rPr lang="en-US" dirty="0" smtClean="0"/>
            <a:t>Nurses</a:t>
          </a:r>
          <a:endParaRPr lang="en-US" dirty="0"/>
        </a:p>
      </dgm:t>
    </dgm:pt>
    <dgm:pt modelId="{B1F9C313-60E0-46FA-B902-D10D1FACD457}" type="parTrans" cxnId="{C84EBC21-2030-469D-A05D-BE4974F067D6}">
      <dgm:prSet/>
      <dgm:spPr/>
      <dgm:t>
        <a:bodyPr/>
        <a:lstStyle/>
        <a:p>
          <a:endParaRPr lang="en-US"/>
        </a:p>
      </dgm:t>
    </dgm:pt>
    <dgm:pt modelId="{410467B7-B24B-438F-897F-64D873383DFE}" type="sibTrans" cxnId="{C84EBC21-2030-469D-A05D-BE4974F067D6}">
      <dgm:prSet/>
      <dgm:spPr/>
      <dgm:t>
        <a:bodyPr/>
        <a:lstStyle/>
        <a:p>
          <a:endParaRPr lang="en-US"/>
        </a:p>
      </dgm:t>
    </dgm:pt>
    <dgm:pt modelId="{798445C0-7472-4A20-A25D-DD49B9BDE176}">
      <dgm:prSet phldrT="[Text]"/>
      <dgm:spPr/>
      <dgm:t>
        <a:bodyPr/>
        <a:lstStyle/>
        <a:p>
          <a:r>
            <a:rPr lang="en-US" dirty="0" smtClean="0"/>
            <a:t>Pathology reports</a:t>
          </a:r>
          <a:endParaRPr lang="en-US" dirty="0"/>
        </a:p>
      </dgm:t>
    </dgm:pt>
    <dgm:pt modelId="{8461C6CB-8FBF-4336-9C5A-7A0A82EF1049}" type="parTrans" cxnId="{19F1BDEA-0D24-45C5-A428-BDBE865F0FD2}">
      <dgm:prSet/>
      <dgm:spPr/>
      <dgm:t>
        <a:bodyPr/>
        <a:lstStyle/>
        <a:p>
          <a:endParaRPr lang="en-US"/>
        </a:p>
      </dgm:t>
    </dgm:pt>
    <dgm:pt modelId="{19A32397-42D5-42AB-9257-E8E708880B64}" type="sibTrans" cxnId="{19F1BDEA-0D24-45C5-A428-BDBE865F0FD2}">
      <dgm:prSet/>
      <dgm:spPr/>
      <dgm:t>
        <a:bodyPr/>
        <a:lstStyle/>
        <a:p>
          <a:endParaRPr lang="en-US"/>
        </a:p>
      </dgm:t>
    </dgm:pt>
    <dgm:pt modelId="{7640AD2E-D9B9-4D6A-9FA2-61EFE90C8734}">
      <dgm:prSet phldrT="[Text]"/>
      <dgm:spPr/>
      <dgm:t>
        <a:bodyPr/>
        <a:lstStyle/>
        <a:p>
          <a:r>
            <a:rPr lang="en-US" dirty="0" smtClean="0"/>
            <a:t>Pharmacists</a:t>
          </a:r>
          <a:endParaRPr lang="en-US" dirty="0"/>
        </a:p>
      </dgm:t>
    </dgm:pt>
    <dgm:pt modelId="{04373577-E660-4EFE-A5AC-B1286734356F}" type="parTrans" cxnId="{9EE5EFCC-A3C3-415A-A7E4-FE658DBAEBC7}">
      <dgm:prSet/>
      <dgm:spPr/>
      <dgm:t>
        <a:bodyPr/>
        <a:lstStyle/>
        <a:p>
          <a:endParaRPr lang="en-US"/>
        </a:p>
      </dgm:t>
    </dgm:pt>
    <dgm:pt modelId="{A6C091EA-EDF4-4F4A-B338-BBA7C0C6A740}" type="sibTrans" cxnId="{9EE5EFCC-A3C3-415A-A7E4-FE658DBAEBC7}">
      <dgm:prSet/>
      <dgm:spPr/>
      <dgm:t>
        <a:bodyPr/>
        <a:lstStyle/>
        <a:p>
          <a:endParaRPr lang="en-US"/>
        </a:p>
      </dgm:t>
    </dgm:pt>
    <dgm:pt modelId="{235EB0A7-E55E-47BA-B6C1-E4316A3ECC03}">
      <dgm:prSet phldrT="[Text]"/>
      <dgm:spPr/>
      <dgm:t>
        <a:bodyPr/>
        <a:lstStyle/>
        <a:p>
          <a:r>
            <a:rPr lang="en-US" dirty="0" smtClean="0"/>
            <a:t>Legal and regulatory needs</a:t>
          </a:r>
          <a:endParaRPr lang="en-US" dirty="0"/>
        </a:p>
      </dgm:t>
    </dgm:pt>
    <dgm:pt modelId="{CE820ED3-773F-4E06-8584-FB04D6E8CCCF}" type="parTrans" cxnId="{157302A1-EDDB-424D-BDD8-D104B9FDB9E9}">
      <dgm:prSet/>
      <dgm:spPr/>
      <dgm:t>
        <a:bodyPr/>
        <a:lstStyle/>
        <a:p>
          <a:endParaRPr lang="en-US"/>
        </a:p>
      </dgm:t>
    </dgm:pt>
    <dgm:pt modelId="{98C54FBE-53BE-4CC9-AE1B-4E8C9B854E09}" type="sibTrans" cxnId="{157302A1-EDDB-424D-BDD8-D104B9FDB9E9}">
      <dgm:prSet/>
      <dgm:spPr/>
      <dgm:t>
        <a:bodyPr/>
        <a:lstStyle/>
        <a:p>
          <a:endParaRPr lang="en-US"/>
        </a:p>
      </dgm:t>
    </dgm:pt>
    <dgm:pt modelId="{8A210778-16B5-44AA-A7F8-C3342D9D647F}" type="pres">
      <dgm:prSet presAssocID="{B6835B23-D540-4E78-917B-43F35D3ACDCB}" presName="Name0" presStyleCnt="0">
        <dgm:presLayoutVars>
          <dgm:chMax val="1"/>
          <dgm:chPref val="1"/>
          <dgm:dir val="rev"/>
          <dgm:animOne val="branch"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81713BDF-555B-4F40-94AE-C2C6D45C84D7}" type="pres">
      <dgm:prSet presAssocID="{DB4629C2-4F71-4DEA-9E88-2892FBC7C4DF}" presName="Parent" presStyleLbl="node0" presStyleIdx="0" presStyleCnt="1">
        <dgm:presLayoutVars>
          <dgm:chMax val="6"/>
          <dgm:chPref val="6"/>
        </dgm:presLayoutVars>
      </dgm:prSet>
      <dgm:spPr/>
      <dgm:t>
        <a:bodyPr/>
        <a:lstStyle/>
        <a:p>
          <a:endParaRPr lang="en-US"/>
        </a:p>
      </dgm:t>
    </dgm:pt>
    <dgm:pt modelId="{FE22319F-0E6A-408E-AEFC-4EE4FF00E5B8}" type="pres">
      <dgm:prSet presAssocID="{834D1EFA-0294-4B98-B52C-DC90E6949B71}" presName="Accent1" presStyleCnt="0"/>
      <dgm:spPr/>
    </dgm:pt>
    <dgm:pt modelId="{67BAE72C-43C8-4E00-81C2-BCF6F0C5C018}" type="pres">
      <dgm:prSet presAssocID="{834D1EFA-0294-4B98-B52C-DC90E6949B71}" presName="Accent" presStyleLbl="bgShp" presStyleIdx="0" presStyleCnt="6"/>
      <dgm:spPr/>
    </dgm:pt>
    <dgm:pt modelId="{323C2CF5-F005-4952-BF0B-4609D4596F08}" type="pres">
      <dgm:prSet presAssocID="{834D1EFA-0294-4B98-B52C-DC90E6949B71}" presName="Child1" presStyleLbl="node1" presStyleIdx="0" presStyleCnt="6" custLinFactNeighborX="-2550" custLinFactNeighborY="401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8E29472-A735-4D80-86BE-1721BB2A7468}" type="pres">
      <dgm:prSet presAssocID="{F320C8DC-0CCE-4D4F-8003-F5822331B3B9}" presName="Accent2" presStyleCnt="0"/>
      <dgm:spPr/>
    </dgm:pt>
    <dgm:pt modelId="{82897E4B-AB60-4AC7-90ED-CF3139BF5431}" type="pres">
      <dgm:prSet presAssocID="{F320C8DC-0CCE-4D4F-8003-F5822331B3B9}" presName="Accent" presStyleLbl="bgShp" presStyleIdx="1" presStyleCnt="6"/>
      <dgm:spPr/>
    </dgm:pt>
    <dgm:pt modelId="{2CA50F37-58A2-43C6-BCC1-6032C6DA3906}" type="pres">
      <dgm:prSet presAssocID="{F320C8DC-0CCE-4D4F-8003-F5822331B3B9}" presName="Child2" presStyleLbl="node1" presStyleIdx="1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B8D3C9D-9E11-487B-B024-21EE4C75D2A8}" type="pres">
      <dgm:prSet presAssocID="{FCBB6C93-E101-4A53-8201-CF1B02AF4C47}" presName="Accent3" presStyleCnt="0"/>
      <dgm:spPr/>
    </dgm:pt>
    <dgm:pt modelId="{433827EB-59DD-4C7B-A3CC-4CE5867DECC3}" type="pres">
      <dgm:prSet presAssocID="{FCBB6C93-E101-4A53-8201-CF1B02AF4C47}" presName="Accent" presStyleLbl="bgShp" presStyleIdx="2" presStyleCnt="6"/>
      <dgm:spPr/>
    </dgm:pt>
    <dgm:pt modelId="{76EF13A7-FBB5-4DBC-AE15-C7C05949DAAD}" type="pres">
      <dgm:prSet presAssocID="{FCBB6C93-E101-4A53-8201-CF1B02AF4C47}" presName="Child3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6061972-8201-4355-ADED-A90BA2728677}" type="pres">
      <dgm:prSet presAssocID="{798445C0-7472-4A20-A25D-DD49B9BDE176}" presName="Accent4" presStyleCnt="0"/>
      <dgm:spPr/>
    </dgm:pt>
    <dgm:pt modelId="{94157E97-5DDF-4753-A20E-FABD4B650547}" type="pres">
      <dgm:prSet presAssocID="{798445C0-7472-4A20-A25D-DD49B9BDE176}" presName="Accent" presStyleLbl="bgShp" presStyleIdx="3" presStyleCnt="6"/>
      <dgm:spPr/>
    </dgm:pt>
    <dgm:pt modelId="{EC5C92DE-8B0B-420A-80F6-8986626E9FB2}" type="pres">
      <dgm:prSet presAssocID="{798445C0-7472-4A20-A25D-DD49B9BDE176}" presName="Child4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F01E35F-3FCE-42ED-A79B-D5436D68C74F}" type="pres">
      <dgm:prSet presAssocID="{7640AD2E-D9B9-4D6A-9FA2-61EFE90C8734}" presName="Accent5" presStyleCnt="0"/>
      <dgm:spPr/>
    </dgm:pt>
    <dgm:pt modelId="{EA97075F-46D3-4297-8D2B-932BDA5F53CB}" type="pres">
      <dgm:prSet presAssocID="{7640AD2E-D9B9-4D6A-9FA2-61EFE90C8734}" presName="Accent" presStyleLbl="bgShp" presStyleIdx="4" presStyleCnt="6"/>
      <dgm:spPr/>
    </dgm:pt>
    <dgm:pt modelId="{24439FB5-53B6-4663-A5A4-979CD066263B}" type="pres">
      <dgm:prSet presAssocID="{7640AD2E-D9B9-4D6A-9FA2-61EFE90C8734}" presName="Child5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C573396-10EE-4104-9CE5-19A6C16CB7C7}" type="pres">
      <dgm:prSet presAssocID="{235EB0A7-E55E-47BA-B6C1-E4316A3ECC03}" presName="Accent6" presStyleCnt="0"/>
      <dgm:spPr/>
    </dgm:pt>
    <dgm:pt modelId="{80FEAC78-F5C0-42F0-AF1C-1EF8C65060F7}" type="pres">
      <dgm:prSet presAssocID="{235EB0A7-E55E-47BA-B6C1-E4316A3ECC03}" presName="Accent" presStyleLbl="bgShp" presStyleIdx="5" presStyleCnt="6"/>
      <dgm:spPr/>
    </dgm:pt>
    <dgm:pt modelId="{8F2CBB69-2F7D-4E0C-B113-7626A4E283A9}" type="pres">
      <dgm:prSet presAssocID="{235EB0A7-E55E-47BA-B6C1-E4316A3ECC03}" presName="Child6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EE5EFCC-A3C3-415A-A7E4-FE658DBAEBC7}" srcId="{DB4629C2-4F71-4DEA-9E88-2892FBC7C4DF}" destId="{7640AD2E-D9B9-4D6A-9FA2-61EFE90C8734}" srcOrd="4" destOrd="0" parTransId="{04373577-E660-4EFE-A5AC-B1286734356F}" sibTransId="{A6C091EA-EDF4-4F4A-B338-BBA7C0C6A740}"/>
    <dgm:cxn modelId="{F5163DC9-60B5-48D0-A571-09A86B35AEAA}" type="presOf" srcId="{B6835B23-D540-4E78-917B-43F35D3ACDCB}" destId="{8A210778-16B5-44AA-A7F8-C3342D9D647F}" srcOrd="0" destOrd="0" presId="urn:microsoft.com/office/officeart/2011/layout/HexagonRadial"/>
    <dgm:cxn modelId="{C205D74F-5E8A-4B14-B3CB-9E21E34D0584}" srcId="{B6835B23-D540-4E78-917B-43F35D3ACDCB}" destId="{DB4629C2-4F71-4DEA-9E88-2892FBC7C4DF}" srcOrd="0" destOrd="0" parTransId="{2097B092-62D2-485F-B9CA-F05F40036F6B}" sibTransId="{188A993B-925A-4442-BB03-E7FE7A0D97A8}"/>
    <dgm:cxn modelId="{0BC4EEB5-2AC3-42F1-8468-0D24BBE8BAE2}" type="presOf" srcId="{834D1EFA-0294-4B98-B52C-DC90E6949B71}" destId="{323C2CF5-F005-4952-BF0B-4609D4596F08}" srcOrd="0" destOrd="0" presId="urn:microsoft.com/office/officeart/2011/layout/HexagonRadial"/>
    <dgm:cxn modelId="{A9D9FF4F-8515-412E-9F13-5F463164C2D7}" type="presOf" srcId="{FCBB6C93-E101-4A53-8201-CF1B02AF4C47}" destId="{76EF13A7-FBB5-4DBC-AE15-C7C05949DAAD}" srcOrd="0" destOrd="0" presId="urn:microsoft.com/office/officeart/2011/layout/HexagonRadial"/>
    <dgm:cxn modelId="{87B3BBB3-69C7-481E-8350-460B10225DCF}" type="presOf" srcId="{798445C0-7472-4A20-A25D-DD49B9BDE176}" destId="{EC5C92DE-8B0B-420A-80F6-8986626E9FB2}" srcOrd="0" destOrd="0" presId="urn:microsoft.com/office/officeart/2011/layout/HexagonRadial"/>
    <dgm:cxn modelId="{4E17F58C-33B5-47B6-B277-093372B32D4D}" srcId="{DB4629C2-4F71-4DEA-9E88-2892FBC7C4DF}" destId="{F320C8DC-0CCE-4D4F-8003-F5822331B3B9}" srcOrd="1" destOrd="0" parTransId="{348D7A74-9A67-46A4-A493-E64C18E69CB1}" sibTransId="{980ED308-DB9E-4698-9DE3-B82BA52F427C}"/>
    <dgm:cxn modelId="{DD25B0F2-4221-491F-BA5B-36C76C1C33A0}" srcId="{DB4629C2-4F71-4DEA-9E88-2892FBC7C4DF}" destId="{834D1EFA-0294-4B98-B52C-DC90E6949B71}" srcOrd="0" destOrd="0" parTransId="{83BB00A8-BB6D-4650-A765-8B4D6D79FA24}" sibTransId="{55F1FC0B-9B1A-46A6-B646-BE024D0C6ADD}"/>
    <dgm:cxn modelId="{2C263208-8001-4E8C-862E-6601449EB9B4}" type="presOf" srcId="{7640AD2E-D9B9-4D6A-9FA2-61EFE90C8734}" destId="{24439FB5-53B6-4663-A5A4-979CD066263B}" srcOrd="0" destOrd="0" presId="urn:microsoft.com/office/officeart/2011/layout/HexagonRadial"/>
    <dgm:cxn modelId="{157302A1-EDDB-424D-BDD8-D104B9FDB9E9}" srcId="{DB4629C2-4F71-4DEA-9E88-2892FBC7C4DF}" destId="{235EB0A7-E55E-47BA-B6C1-E4316A3ECC03}" srcOrd="5" destOrd="0" parTransId="{CE820ED3-773F-4E06-8584-FB04D6E8CCCF}" sibTransId="{98C54FBE-53BE-4CC9-AE1B-4E8C9B854E09}"/>
    <dgm:cxn modelId="{19F1BDEA-0D24-45C5-A428-BDBE865F0FD2}" srcId="{DB4629C2-4F71-4DEA-9E88-2892FBC7C4DF}" destId="{798445C0-7472-4A20-A25D-DD49B9BDE176}" srcOrd="3" destOrd="0" parTransId="{8461C6CB-8FBF-4336-9C5A-7A0A82EF1049}" sibTransId="{19A32397-42D5-42AB-9257-E8E708880B64}"/>
    <dgm:cxn modelId="{50668BCE-2C47-4A13-B299-7F7D2F98EB9A}" type="presOf" srcId="{235EB0A7-E55E-47BA-B6C1-E4316A3ECC03}" destId="{8F2CBB69-2F7D-4E0C-B113-7626A4E283A9}" srcOrd="0" destOrd="0" presId="urn:microsoft.com/office/officeart/2011/layout/HexagonRadial"/>
    <dgm:cxn modelId="{E708ACDE-FE58-417A-A32D-E91239970BD7}" type="presOf" srcId="{DB4629C2-4F71-4DEA-9E88-2892FBC7C4DF}" destId="{81713BDF-555B-4F40-94AE-C2C6D45C84D7}" srcOrd="0" destOrd="0" presId="urn:microsoft.com/office/officeart/2011/layout/HexagonRadial"/>
    <dgm:cxn modelId="{7C49FEDA-7B03-4515-A6B0-B5C6911D35D1}" type="presOf" srcId="{F320C8DC-0CCE-4D4F-8003-F5822331B3B9}" destId="{2CA50F37-58A2-43C6-BCC1-6032C6DA3906}" srcOrd="0" destOrd="0" presId="urn:microsoft.com/office/officeart/2011/layout/HexagonRadial"/>
    <dgm:cxn modelId="{C84EBC21-2030-469D-A05D-BE4974F067D6}" srcId="{DB4629C2-4F71-4DEA-9E88-2892FBC7C4DF}" destId="{FCBB6C93-E101-4A53-8201-CF1B02AF4C47}" srcOrd="2" destOrd="0" parTransId="{B1F9C313-60E0-46FA-B902-D10D1FACD457}" sibTransId="{410467B7-B24B-438F-897F-64D873383DFE}"/>
    <dgm:cxn modelId="{47E5912D-8A0B-4E72-B13C-74492E0B2F4E}" type="presParOf" srcId="{8A210778-16B5-44AA-A7F8-C3342D9D647F}" destId="{81713BDF-555B-4F40-94AE-C2C6D45C84D7}" srcOrd="0" destOrd="0" presId="urn:microsoft.com/office/officeart/2011/layout/HexagonRadial"/>
    <dgm:cxn modelId="{3BEDB4A4-C551-487F-A629-7DE38A808E7C}" type="presParOf" srcId="{8A210778-16B5-44AA-A7F8-C3342D9D647F}" destId="{FE22319F-0E6A-408E-AEFC-4EE4FF00E5B8}" srcOrd="1" destOrd="0" presId="urn:microsoft.com/office/officeart/2011/layout/HexagonRadial"/>
    <dgm:cxn modelId="{C9337F6C-359E-4EDC-8619-43C859AF837F}" type="presParOf" srcId="{FE22319F-0E6A-408E-AEFC-4EE4FF00E5B8}" destId="{67BAE72C-43C8-4E00-81C2-BCF6F0C5C018}" srcOrd="0" destOrd="0" presId="urn:microsoft.com/office/officeart/2011/layout/HexagonRadial"/>
    <dgm:cxn modelId="{C618B16F-7BA6-43A0-B444-2A6FAEDB77F4}" type="presParOf" srcId="{8A210778-16B5-44AA-A7F8-C3342D9D647F}" destId="{323C2CF5-F005-4952-BF0B-4609D4596F08}" srcOrd="2" destOrd="0" presId="urn:microsoft.com/office/officeart/2011/layout/HexagonRadial"/>
    <dgm:cxn modelId="{9D02B5E2-CA6E-4D67-A861-75BE1239507D}" type="presParOf" srcId="{8A210778-16B5-44AA-A7F8-C3342D9D647F}" destId="{A8E29472-A735-4D80-86BE-1721BB2A7468}" srcOrd="3" destOrd="0" presId="urn:microsoft.com/office/officeart/2011/layout/HexagonRadial"/>
    <dgm:cxn modelId="{D34AD437-74E2-45DF-8F78-C062FC6F4891}" type="presParOf" srcId="{A8E29472-A735-4D80-86BE-1721BB2A7468}" destId="{82897E4B-AB60-4AC7-90ED-CF3139BF5431}" srcOrd="0" destOrd="0" presId="urn:microsoft.com/office/officeart/2011/layout/HexagonRadial"/>
    <dgm:cxn modelId="{161F0773-AE37-4313-A55E-3BB507737F8F}" type="presParOf" srcId="{8A210778-16B5-44AA-A7F8-C3342D9D647F}" destId="{2CA50F37-58A2-43C6-BCC1-6032C6DA3906}" srcOrd="4" destOrd="0" presId="urn:microsoft.com/office/officeart/2011/layout/HexagonRadial"/>
    <dgm:cxn modelId="{52D39ACF-DEF1-476F-AB9B-93155DAEC8E8}" type="presParOf" srcId="{8A210778-16B5-44AA-A7F8-C3342D9D647F}" destId="{9B8D3C9D-9E11-487B-B024-21EE4C75D2A8}" srcOrd="5" destOrd="0" presId="urn:microsoft.com/office/officeart/2011/layout/HexagonRadial"/>
    <dgm:cxn modelId="{5B85A95B-55D4-4F1C-97C7-F399DE143563}" type="presParOf" srcId="{9B8D3C9D-9E11-487B-B024-21EE4C75D2A8}" destId="{433827EB-59DD-4C7B-A3CC-4CE5867DECC3}" srcOrd="0" destOrd="0" presId="urn:microsoft.com/office/officeart/2011/layout/HexagonRadial"/>
    <dgm:cxn modelId="{F8B44152-16D3-4E0C-93E5-6005BF6F36F0}" type="presParOf" srcId="{8A210778-16B5-44AA-A7F8-C3342D9D647F}" destId="{76EF13A7-FBB5-4DBC-AE15-C7C05949DAAD}" srcOrd="6" destOrd="0" presId="urn:microsoft.com/office/officeart/2011/layout/HexagonRadial"/>
    <dgm:cxn modelId="{E5EC3C26-4CD3-4E7F-9202-A7B4D9C49C43}" type="presParOf" srcId="{8A210778-16B5-44AA-A7F8-C3342D9D647F}" destId="{66061972-8201-4355-ADED-A90BA2728677}" srcOrd="7" destOrd="0" presId="urn:microsoft.com/office/officeart/2011/layout/HexagonRadial"/>
    <dgm:cxn modelId="{5ECB91E0-D0A8-4B24-8EA6-B789E6BE45F4}" type="presParOf" srcId="{66061972-8201-4355-ADED-A90BA2728677}" destId="{94157E97-5DDF-4753-A20E-FABD4B650547}" srcOrd="0" destOrd="0" presId="urn:microsoft.com/office/officeart/2011/layout/HexagonRadial"/>
    <dgm:cxn modelId="{AC43B3F8-035E-4925-84A3-3FC8DDFB0E4E}" type="presParOf" srcId="{8A210778-16B5-44AA-A7F8-C3342D9D647F}" destId="{EC5C92DE-8B0B-420A-80F6-8986626E9FB2}" srcOrd="8" destOrd="0" presId="urn:microsoft.com/office/officeart/2011/layout/HexagonRadial"/>
    <dgm:cxn modelId="{2F3C4195-E6B8-4B36-AD94-893E5638FA34}" type="presParOf" srcId="{8A210778-16B5-44AA-A7F8-C3342D9D647F}" destId="{9F01E35F-3FCE-42ED-A79B-D5436D68C74F}" srcOrd="9" destOrd="0" presId="urn:microsoft.com/office/officeart/2011/layout/HexagonRadial"/>
    <dgm:cxn modelId="{BC49D4C9-9AD1-4416-A685-39BE767ABB91}" type="presParOf" srcId="{9F01E35F-3FCE-42ED-A79B-D5436D68C74F}" destId="{EA97075F-46D3-4297-8D2B-932BDA5F53CB}" srcOrd="0" destOrd="0" presId="urn:microsoft.com/office/officeart/2011/layout/HexagonRadial"/>
    <dgm:cxn modelId="{4DA68607-E588-4E3C-AD49-D3A6AACF9BDE}" type="presParOf" srcId="{8A210778-16B5-44AA-A7F8-C3342D9D647F}" destId="{24439FB5-53B6-4663-A5A4-979CD066263B}" srcOrd="10" destOrd="0" presId="urn:microsoft.com/office/officeart/2011/layout/HexagonRadial"/>
    <dgm:cxn modelId="{773B890A-6B07-46C6-A150-5D202AE69944}" type="presParOf" srcId="{8A210778-16B5-44AA-A7F8-C3342D9D647F}" destId="{FC573396-10EE-4104-9CE5-19A6C16CB7C7}" srcOrd="11" destOrd="0" presId="urn:microsoft.com/office/officeart/2011/layout/HexagonRadial"/>
    <dgm:cxn modelId="{35529427-2BBA-4682-B055-5673637E7EDA}" type="presParOf" srcId="{FC573396-10EE-4104-9CE5-19A6C16CB7C7}" destId="{80FEAC78-F5C0-42F0-AF1C-1EF8C65060F7}" srcOrd="0" destOrd="0" presId="urn:microsoft.com/office/officeart/2011/layout/HexagonRadial"/>
    <dgm:cxn modelId="{F5C18AC3-E0F5-4B9A-B6B1-DAF430750C5C}" type="presParOf" srcId="{8A210778-16B5-44AA-A7F8-C3342D9D647F}" destId="{8F2CBB69-2F7D-4E0C-B113-7626A4E283A9}" srcOrd="12" destOrd="0" presId="urn:microsoft.com/office/officeart/2011/layout/HexagonRadial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6835B23-D540-4E78-917B-43F35D3ACDCB}" type="doc">
      <dgm:prSet loTypeId="urn:microsoft.com/office/officeart/2011/layout/HexagonRadial" loCatId="cycle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DB4629C2-4F71-4DEA-9E88-2892FBC7C4DF}">
      <dgm:prSet phldrT="[Text]"/>
      <dgm:spPr/>
      <dgm:t>
        <a:bodyPr/>
        <a:lstStyle/>
        <a:p>
          <a:r>
            <a:rPr lang="en-US" dirty="0" smtClean="0"/>
            <a:t>Data usage</a:t>
          </a:r>
          <a:endParaRPr lang="en-US" dirty="0"/>
        </a:p>
      </dgm:t>
    </dgm:pt>
    <dgm:pt modelId="{2097B092-62D2-485F-B9CA-F05F40036F6B}" type="parTrans" cxnId="{C205D74F-5E8A-4B14-B3CB-9E21E34D0584}">
      <dgm:prSet/>
      <dgm:spPr/>
      <dgm:t>
        <a:bodyPr/>
        <a:lstStyle/>
        <a:p>
          <a:endParaRPr lang="en-US"/>
        </a:p>
      </dgm:t>
    </dgm:pt>
    <dgm:pt modelId="{188A993B-925A-4442-BB03-E7FE7A0D97A8}" type="sibTrans" cxnId="{C205D74F-5E8A-4B14-B3CB-9E21E34D0584}">
      <dgm:prSet/>
      <dgm:spPr/>
      <dgm:t>
        <a:bodyPr/>
        <a:lstStyle/>
        <a:p>
          <a:endParaRPr lang="en-US"/>
        </a:p>
      </dgm:t>
    </dgm:pt>
    <dgm:pt modelId="{834D1EFA-0294-4B98-B52C-DC90E6949B71}">
      <dgm:prSet phldrT="[Text]"/>
      <dgm:spPr/>
      <dgm:t>
        <a:bodyPr/>
        <a:lstStyle/>
        <a:p>
          <a:r>
            <a:rPr lang="en-US" dirty="0" smtClean="0"/>
            <a:t>Regulatory bodies</a:t>
          </a:r>
          <a:endParaRPr lang="en-US" dirty="0"/>
        </a:p>
      </dgm:t>
    </dgm:pt>
    <dgm:pt modelId="{83BB00A8-BB6D-4650-A765-8B4D6D79FA24}" type="parTrans" cxnId="{DD25B0F2-4221-491F-BA5B-36C76C1C33A0}">
      <dgm:prSet/>
      <dgm:spPr/>
      <dgm:t>
        <a:bodyPr/>
        <a:lstStyle/>
        <a:p>
          <a:endParaRPr lang="en-US"/>
        </a:p>
      </dgm:t>
    </dgm:pt>
    <dgm:pt modelId="{55F1FC0B-9B1A-46A6-B646-BE024D0C6ADD}" type="sibTrans" cxnId="{DD25B0F2-4221-491F-BA5B-36C76C1C33A0}">
      <dgm:prSet/>
      <dgm:spPr/>
      <dgm:t>
        <a:bodyPr/>
        <a:lstStyle/>
        <a:p>
          <a:endParaRPr lang="en-US"/>
        </a:p>
      </dgm:t>
    </dgm:pt>
    <dgm:pt modelId="{F320C8DC-0CCE-4D4F-8003-F5822331B3B9}">
      <dgm:prSet phldrT="[Text]"/>
      <dgm:spPr/>
      <dgm:t>
        <a:bodyPr/>
        <a:lstStyle/>
        <a:p>
          <a:r>
            <a:rPr lang="en-US" dirty="0" smtClean="0"/>
            <a:t>Ayurvedic researchers</a:t>
          </a:r>
          <a:endParaRPr lang="en-US" dirty="0"/>
        </a:p>
      </dgm:t>
    </dgm:pt>
    <dgm:pt modelId="{348D7A74-9A67-46A4-A493-E64C18E69CB1}" type="parTrans" cxnId="{4E17F58C-33B5-47B6-B277-093372B32D4D}">
      <dgm:prSet/>
      <dgm:spPr/>
      <dgm:t>
        <a:bodyPr/>
        <a:lstStyle/>
        <a:p>
          <a:endParaRPr lang="en-US"/>
        </a:p>
      </dgm:t>
    </dgm:pt>
    <dgm:pt modelId="{980ED308-DB9E-4698-9DE3-B82BA52F427C}" type="sibTrans" cxnId="{4E17F58C-33B5-47B6-B277-093372B32D4D}">
      <dgm:prSet/>
      <dgm:spPr/>
      <dgm:t>
        <a:bodyPr/>
        <a:lstStyle/>
        <a:p>
          <a:endParaRPr lang="en-US"/>
        </a:p>
      </dgm:t>
    </dgm:pt>
    <dgm:pt modelId="{FCBB6C93-E101-4A53-8201-CF1B02AF4C47}">
      <dgm:prSet phldrT="[Text]"/>
      <dgm:spPr/>
      <dgm:t>
        <a:bodyPr/>
        <a:lstStyle/>
        <a:p>
          <a:r>
            <a:rPr lang="en-US" dirty="0" smtClean="0"/>
            <a:t>Insurance companies</a:t>
          </a:r>
          <a:endParaRPr lang="en-US" dirty="0"/>
        </a:p>
      </dgm:t>
    </dgm:pt>
    <dgm:pt modelId="{B1F9C313-60E0-46FA-B902-D10D1FACD457}" type="parTrans" cxnId="{C84EBC21-2030-469D-A05D-BE4974F067D6}">
      <dgm:prSet/>
      <dgm:spPr/>
      <dgm:t>
        <a:bodyPr/>
        <a:lstStyle/>
        <a:p>
          <a:endParaRPr lang="en-US"/>
        </a:p>
      </dgm:t>
    </dgm:pt>
    <dgm:pt modelId="{410467B7-B24B-438F-897F-64D873383DFE}" type="sibTrans" cxnId="{C84EBC21-2030-469D-A05D-BE4974F067D6}">
      <dgm:prSet/>
      <dgm:spPr/>
      <dgm:t>
        <a:bodyPr/>
        <a:lstStyle/>
        <a:p>
          <a:endParaRPr lang="en-US"/>
        </a:p>
      </dgm:t>
    </dgm:pt>
    <dgm:pt modelId="{798445C0-7472-4A20-A25D-DD49B9BDE176}">
      <dgm:prSet phldrT="[Text]"/>
      <dgm:spPr/>
      <dgm:t>
        <a:bodyPr/>
        <a:lstStyle/>
        <a:p>
          <a:r>
            <a:rPr lang="en-US" dirty="0" smtClean="0"/>
            <a:t>Policy makers</a:t>
          </a:r>
          <a:endParaRPr lang="en-US" dirty="0"/>
        </a:p>
      </dgm:t>
    </dgm:pt>
    <dgm:pt modelId="{8461C6CB-8FBF-4336-9C5A-7A0A82EF1049}" type="parTrans" cxnId="{19F1BDEA-0D24-45C5-A428-BDBE865F0FD2}">
      <dgm:prSet/>
      <dgm:spPr/>
      <dgm:t>
        <a:bodyPr/>
        <a:lstStyle/>
        <a:p>
          <a:endParaRPr lang="en-US"/>
        </a:p>
      </dgm:t>
    </dgm:pt>
    <dgm:pt modelId="{19A32397-42D5-42AB-9257-E8E708880B64}" type="sibTrans" cxnId="{19F1BDEA-0D24-45C5-A428-BDBE865F0FD2}">
      <dgm:prSet/>
      <dgm:spPr/>
      <dgm:t>
        <a:bodyPr/>
        <a:lstStyle/>
        <a:p>
          <a:endParaRPr lang="en-US"/>
        </a:p>
      </dgm:t>
    </dgm:pt>
    <dgm:pt modelId="{7640AD2E-D9B9-4D6A-9FA2-61EFE90C8734}">
      <dgm:prSet phldrT="[Text]"/>
      <dgm:spPr/>
      <dgm:t>
        <a:bodyPr/>
        <a:lstStyle/>
        <a:p>
          <a:r>
            <a:rPr lang="en-US" dirty="0" smtClean="0"/>
            <a:t>Statisticians</a:t>
          </a:r>
          <a:endParaRPr lang="en-US" dirty="0"/>
        </a:p>
      </dgm:t>
    </dgm:pt>
    <dgm:pt modelId="{04373577-E660-4EFE-A5AC-B1286734356F}" type="parTrans" cxnId="{9EE5EFCC-A3C3-415A-A7E4-FE658DBAEBC7}">
      <dgm:prSet/>
      <dgm:spPr/>
      <dgm:t>
        <a:bodyPr/>
        <a:lstStyle/>
        <a:p>
          <a:endParaRPr lang="en-US"/>
        </a:p>
      </dgm:t>
    </dgm:pt>
    <dgm:pt modelId="{A6C091EA-EDF4-4F4A-B338-BBA7C0C6A740}" type="sibTrans" cxnId="{9EE5EFCC-A3C3-415A-A7E4-FE658DBAEBC7}">
      <dgm:prSet/>
      <dgm:spPr/>
      <dgm:t>
        <a:bodyPr/>
        <a:lstStyle/>
        <a:p>
          <a:endParaRPr lang="en-US"/>
        </a:p>
      </dgm:t>
    </dgm:pt>
    <dgm:pt modelId="{E397BF05-5D8A-4639-863E-F4CA9DA8F9C1}">
      <dgm:prSet/>
      <dgm:spPr/>
      <dgm:t>
        <a:bodyPr/>
        <a:lstStyle/>
        <a:p>
          <a:endParaRPr lang="en-US"/>
        </a:p>
      </dgm:t>
    </dgm:pt>
    <dgm:pt modelId="{CAE8E96A-CB79-404D-9E45-6BE862911E6B}" type="sibTrans" cxnId="{B8F27417-A928-40BF-A370-022FD1E389E5}">
      <dgm:prSet/>
      <dgm:spPr/>
      <dgm:t>
        <a:bodyPr/>
        <a:lstStyle/>
        <a:p>
          <a:endParaRPr lang="en-US"/>
        </a:p>
      </dgm:t>
    </dgm:pt>
    <dgm:pt modelId="{45F231CF-22F4-4817-83E3-6F509DD62731}" type="parTrans" cxnId="{B8F27417-A928-40BF-A370-022FD1E389E5}">
      <dgm:prSet/>
      <dgm:spPr/>
      <dgm:t>
        <a:bodyPr/>
        <a:lstStyle/>
        <a:p>
          <a:endParaRPr lang="en-US"/>
        </a:p>
      </dgm:t>
    </dgm:pt>
    <dgm:pt modelId="{235EB0A7-E55E-47BA-B6C1-E4316A3ECC03}">
      <dgm:prSet phldrT="[Text]"/>
      <dgm:spPr/>
      <dgm:t>
        <a:bodyPr/>
        <a:lstStyle/>
        <a:p>
          <a:r>
            <a:rPr lang="en-US" dirty="0" smtClean="0"/>
            <a:t>Research scientists</a:t>
          </a:r>
          <a:endParaRPr lang="en-US" dirty="0"/>
        </a:p>
      </dgm:t>
    </dgm:pt>
    <dgm:pt modelId="{98C54FBE-53BE-4CC9-AE1B-4E8C9B854E09}" type="sibTrans" cxnId="{157302A1-EDDB-424D-BDD8-D104B9FDB9E9}">
      <dgm:prSet/>
      <dgm:spPr/>
      <dgm:t>
        <a:bodyPr/>
        <a:lstStyle/>
        <a:p>
          <a:endParaRPr lang="en-US"/>
        </a:p>
      </dgm:t>
    </dgm:pt>
    <dgm:pt modelId="{CE820ED3-773F-4E06-8584-FB04D6E8CCCF}" type="parTrans" cxnId="{157302A1-EDDB-424D-BDD8-D104B9FDB9E9}">
      <dgm:prSet/>
      <dgm:spPr/>
      <dgm:t>
        <a:bodyPr/>
        <a:lstStyle/>
        <a:p>
          <a:endParaRPr lang="en-US"/>
        </a:p>
      </dgm:t>
    </dgm:pt>
    <dgm:pt modelId="{8A210778-16B5-44AA-A7F8-C3342D9D647F}" type="pres">
      <dgm:prSet presAssocID="{B6835B23-D540-4E78-917B-43F35D3ACDCB}" presName="Name0" presStyleCnt="0">
        <dgm:presLayoutVars>
          <dgm:chMax val="1"/>
          <dgm:chPref val="1"/>
          <dgm:dir val="rev"/>
          <dgm:animOne val="branch"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81713BDF-555B-4F40-94AE-C2C6D45C84D7}" type="pres">
      <dgm:prSet presAssocID="{DB4629C2-4F71-4DEA-9E88-2892FBC7C4DF}" presName="Parent" presStyleLbl="node0" presStyleIdx="0" presStyleCnt="1">
        <dgm:presLayoutVars>
          <dgm:chMax val="6"/>
          <dgm:chPref val="6"/>
        </dgm:presLayoutVars>
      </dgm:prSet>
      <dgm:spPr/>
      <dgm:t>
        <a:bodyPr/>
        <a:lstStyle/>
        <a:p>
          <a:endParaRPr lang="en-US"/>
        </a:p>
      </dgm:t>
    </dgm:pt>
    <dgm:pt modelId="{FE22319F-0E6A-408E-AEFC-4EE4FF00E5B8}" type="pres">
      <dgm:prSet presAssocID="{834D1EFA-0294-4B98-B52C-DC90E6949B71}" presName="Accent1" presStyleCnt="0"/>
      <dgm:spPr/>
    </dgm:pt>
    <dgm:pt modelId="{67BAE72C-43C8-4E00-81C2-BCF6F0C5C018}" type="pres">
      <dgm:prSet presAssocID="{834D1EFA-0294-4B98-B52C-DC90E6949B71}" presName="Accent" presStyleLbl="bgShp" presStyleIdx="0" presStyleCnt="6"/>
      <dgm:spPr/>
    </dgm:pt>
    <dgm:pt modelId="{323C2CF5-F005-4952-BF0B-4609D4596F08}" type="pres">
      <dgm:prSet presAssocID="{834D1EFA-0294-4B98-B52C-DC90E6949B71}" presName="Child1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8E29472-A735-4D80-86BE-1721BB2A7468}" type="pres">
      <dgm:prSet presAssocID="{F320C8DC-0CCE-4D4F-8003-F5822331B3B9}" presName="Accent2" presStyleCnt="0"/>
      <dgm:spPr/>
    </dgm:pt>
    <dgm:pt modelId="{82897E4B-AB60-4AC7-90ED-CF3139BF5431}" type="pres">
      <dgm:prSet presAssocID="{F320C8DC-0CCE-4D4F-8003-F5822331B3B9}" presName="Accent" presStyleLbl="bgShp" presStyleIdx="1" presStyleCnt="6"/>
      <dgm:spPr/>
    </dgm:pt>
    <dgm:pt modelId="{2CA50F37-58A2-43C6-BCC1-6032C6DA3906}" type="pres">
      <dgm:prSet presAssocID="{F320C8DC-0CCE-4D4F-8003-F5822331B3B9}" presName="Child2" presStyleLbl="node1" presStyleIdx="1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B8D3C9D-9E11-487B-B024-21EE4C75D2A8}" type="pres">
      <dgm:prSet presAssocID="{FCBB6C93-E101-4A53-8201-CF1B02AF4C47}" presName="Accent3" presStyleCnt="0"/>
      <dgm:spPr/>
    </dgm:pt>
    <dgm:pt modelId="{433827EB-59DD-4C7B-A3CC-4CE5867DECC3}" type="pres">
      <dgm:prSet presAssocID="{FCBB6C93-E101-4A53-8201-CF1B02AF4C47}" presName="Accent" presStyleLbl="bgShp" presStyleIdx="2" presStyleCnt="6"/>
      <dgm:spPr/>
    </dgm:pt>
    <dgm:pt modelId="{76EF13A7-FBB5-4DBC-AE15-C7C05949DAAD}" type="pres">
      <dgm:prSet presAssocID="{FCBB6C93-E101-4A53-8201-CF1B02AF4C47}" presName="Child3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6061972-8201-4355-ADED-A90BA2728677}" type="pres">
      <dgm:prSet presAssocID="{798445C0-7472-4A20-A25D-DD49B9BDE176}" presName="Accent4" presStyleCnt="0"/>
      <dgm:spPr/>
    </dgm:pt>
    <dgm:pt modelId="{94157E97-5DDF-4753-A20E-FABD4B650547}" type="pres">
      <dgm:prSet presAssocID="{798445C0-7472-4A20-A25D-DD49B9BDE176}" presName="Accent" presStyleLbl="bgShp" presStyleIdx="3" presStyleCnt="6"/>
      <dgm:spPr/>
    </dgm:pt>
    <dgm:pt modelId="{EC5C92DE-8B0B-420A-80F6-8986626E9FB2}" type="pres">
      <dgm:prSet presAssocID="{798445C0-7472-4A20-A25D-DD49B9BDE176}" presName="Child4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F01E35F-3FCE-42ED-A79B-D5436D68C74F}" type="pres">
      <dgm:prSet presAssocID="{7640AD2E-D9B9-4D6A-9FA2-61EFE90C8734}" presName="Accent5" presStyleCnt="0"/>
      <dgm:spPr/>
    </dgm:pt>
    <dgm:pt modelId="{EA97075F-46D3-4297-8D2B-932BDA5F53CB}" type="pres">
      <dgm:prSet presAssocID="{7640AD2E-D9B9-4D6A-9FA2-61EFE90C8734}" presName="Accent" presStyleLbl="bgShp" presStyleIdx="4" presStyleCnt="6"/>
      <dgm:spPr/>
    </dgm:pt>
    <dgm:pt modelId="{24439FB5-53B6-4663-A5A4-979CD066263B}" type="pres">
      <dgm:prSet presAssocID="{7640AD2E-D9B9-4D6A-9FA2-61EFE90C8734}" presName="Child5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C573396-10EE-4104-9CE5-19A6C16CB7C7}" type="pres">
      <dgm:prSet presAssocID="{235EB0A7-E55E-47BA-B6C1-E4316A3ECC03}" presName="Accent6" presStyleCnt="0"/>
      <dgm:spPr/>
    </dgm:pt>
    <dgm:pt modelId="{80FEAC78-F5C0-42F0-AF1C-1EF8C65060F7}" type="pres">
      <dgm:prSet presAssocID="{235EB0A7-E55E-47BA-B6C1-E4316A3ECC03}" presName="Accent" presStyleLbl="bgShp" presStyleIdx="5" presStyleCnt="6"/>
      <dgm:spPr/>
    </dgm:pt>
    <dgm:pt modelId="{8F2CBB69-2F7D-4E0C-B113-7626A4E283A9}" type="pres">
      <dgm:prSet presAssocID="{235EB0A7-E55E-47BA-B6C1-E4316A3ECC03}" presName="Child6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EE5EFCC-A3C3-415A-A7E4-FE658DBAEBC7}" srcId="{DB4629C2-4F71-4DEA-9E88-2892FBC7C4DF}" destId="{7640AD2E-D9B9-4D6A-9FA2-61EFE90C8734}" srcOrd="4" destOrd="0" parTransId="{04373577-E660-4EFE-A5AC-B1286734356F}" sibTransId="{A6C091EA-EDF4-4F4A-B338-BBA7C0C6A740}"/>
    <dgm:cxn modelId="{F5163DC9-60B5-48D0-A571-09A86B35AEAA}" type="presOf" srcId="{B6835B23-D540-4E78-917B-43F35D3ACDCB}" destId="{8A210778-16B5-44AA-A7F8-C3342D9D647F}" srcOrd="0" destOrd="0" presId="urn:microsoft.com/office/officeart/2011/layout/HexagonRadial"/>
    <dgm:cxn modelId="{C205D74F-5E8A-4B14-B3CB-9E21E34D0584}" srcId="{B6835B23-D540-4E78-917B-43F35D3ACDCB}" destId="{DB4629C2-4F71-4DEA-9E88-2892FBC7C4DF}" srcOrd="0" destOrd="0" parTransId="{2097B092-62D2-485F-B9CA-F05F40036F6B}" sibTransId="{188A993B-925A-4442-BB03-E7FE7A0D97A8}"/>
    <dgm:cxn modelId="{0BC4EEB5-2AC3-42F1-8468-0D24BBE8BAE2}" type="presOf" srcId="{834D1EFA-0294-4B98-B52C-DC90E6949B71}" destId="{323C2CF5-F005-4952-BF0B-4609D4596F08}" srcOrd="0" destOrd="0" presId="urn:microsoft.com/office/officeart/2011/layout/HexagonRadial"/>
    <dgm:cxn modelId="{A9D9FF4F-8515-412E-9F13-5F463164C2D7}" type="presOf" srcId="{FCBB6C93-E101-4A53-8201-CF1B02AF4C47}" destId="{76EF13A7-FBB5-4DBC-AE15-C7C05949DAAD}" srcOrd="0" destOrd="0" presId="urn:microsoft.com/office/officeart/2011/layout/HexagonRadial"/>
    <dgm:cxn modelId="{87B3BBB3-69C7-481E-8350-460B10225DCF}" type="presOf" srcId="{798445C0-7472-4A20-A25D-DD49B9BDE176}" destId="{EC5C92DE-8B0B-420A-80F6-8986626E9FB2}" srcOrd="0" destOrd="0" presId="urn:microsoft.com/office/officeart/2011/layout/HexagonRadial"/>
    <dgm:cxn modelId="{4E17F58C-33B5-47B6-B277-093372B32D4D}" srcId="{DB4629C2-4F71-4DEA-9E88-2892FBC7C4DF}" destId="{F320C8DC-0CCE-4D4F-8003-F5822331B3B9}" srcOrd="1" destOrd="0" parTransId="{348D7A74-9A67-46A4-A493-E64C18E69CB1}" sibTransId="{980ED308-DB9E-4698-9DE3-B82BA52F427C}"/>
    <dgm:cxn modelId="{DD25B0F2-4221-491F-BA5B-36C76C1C33A0}" srcId="{DB4629C2-4F71-4DEA-9E88-2892FBC7C4DF}" destId="{834D1EFA-0294-4B98-B52C-DC90E6949B71}" srcOrd="0" destOrd="0" parTransId="{83BB00A8-BB6D-4650-A765-8B4D6D79FA24}" sibTransId="{55F1FC0B-9B1A-46A6-B646-BE024D0C6ADD}"/>
    <dgm:cxn modelId="{2C263208-8001-4E8C-862E-6601449EB9B4}" type="presOf" srcId="{7640AD2E-D9B9-4D6A-9FA2-61EFE90C8734}" destId="{24439FB5-53B6-4663-A5A4-979CD066263B}" srcOrd="0" destOrd="0" presId="urn:microsoft.com/office/officeart/2011/layout/HexagonRadial"/>
    <dgm:cxn modelId="{157302A1-EDDB-424D-BDD8-D104B9FDB9E9}" srcId="{DB4629C2-4F71-4DEA-9E88-2892FBC7C4DF}" destId="{235EB0A7-E55E-47BA-B6C1-E4316A3ECC03}" srcOrd="5" destOrd="0" parTransId="{CE820ED3-773F-4E06-8584-FB04D6E8CCCF}" sibTransId="{98C54FBE-53BE-4CC9-AE1B-4E8C9B854E09}"/>
    <dgm:cxn modelId="{B8F27417-A928-40BF-A370-022FD1E389E5}" srcId="{DB4629C2-4F71-4DEA-9E88-2892FBC7C4DF}" destId="{E397BF05-5D8A-4639-863E-F4CA9DA8F9C1}" srcOrd="6" destOrd="0" parTransId="{45F231CF-22F4-4817-83E3-6F509DD62731}" sibTransId="{CAE8E96A-CB79-404D-9E45-6BE862911E6B}"/>
    <dgm:cxn modelId="{19F1BDEA-0D24-45C5-A428-BDBE865F0FD2}" srcId="{DB4629C2-4F71-4DEA-9E88-2892FBC7C4DF}" destId="{798445C0-7472-4A20-A25D-DD49B9BDE176}" srcOrd="3" destOrd="0" parTransId="{8461C6CB-8FBF-4336-9C5A-7A0A82EF1049}" sibTransId="{19A32397-42D5-42AB-9257-E8E708880B64}"/>
    <dgm:cxn modelId="{50668BCE-2C47-4A13-B299-7F7D2F98EB9A}" type="presOf" srcId="{235EB0A7-E55E-47BA-B6C1-E4316A3ECC03}" destId="{8F2CBB69-2F7D-4E0C-B113-7626A4E283A9}" srcOrd="0" destOrd="0" presId="urn:microsoft.com/office/officeart/2011/layout/HexagonRadial"/>
    <dgm:cxn modelId="{E708ACDE-FE58-417A-A32D-E91239970BD7}" type="presOf" srcId="{DB4629C2-4F71-4DEA-9E88-2892FBC7C4DF}" destId="{81713BDF-555B-4F40-94AE-C2C6D45C84D7}" srcOrd="0" destOrd="0" presId="urn:microsoft.com/office/officeart/2011/layout/HexagonRadial"/>
    <dgm:cxn modelId="{7C49FEDA-7B03-4515-A6B0-B5C6911D35D1}" type="presOf" srcId="{F320C8DC-0CCE-4D4F-8003-F5822331B3B9}" destId="{2CA50F37-58A2-43C6-BCC1-6032C6DA3906}" srcOrd="0" destOrd="0" presId="urn:microsoft.com/office/officeart/2011/layout/HexagonRadial"/>
    <dgm:cxn modelId="{C84EBC21-2030-469D-A05D-BE4974F067D6}" srcId="{DB4629C2-4F71-4DEA-9E88-2892FBC7C4DF}" destId="{FCBB6C93-E101-4A53-8201-CF1B02AF4C47}" srcOrd="2" destOrd="0" parTransId="{B1F9C313-60E0-46FA-B902-D10D1FACD457}" sibTransId="{410467B7-B24B-438F-897F-64D873383DFE}"/>
    <dgm:cxn modelId="{47E5912D-8A0B-4E72-B13C-74492E0B2F4E}" type="presParOf" srcId="{8A210778-16B5-44AA-A7F8-C3342D9D647F}" destId="{81713BDF-555B-4F40-94AE-C2C6D45C84D7}" srcOrd="0" destOrd="0" presId="urn:microsoft.com/office/officeart/2011/layout/HexagonRadial"/>
    <dgm:cxn modelId="{3BEDB4A4-C551-487F-A629-7DE38A808E7C}" type="presParOf" srcId="{8A210778-16B5-44AA-A7F8-C3342D9D647F}" destId="{FE22319F-0E6A-408E-AEFC-4EE4FF00E5B8}" srcOrd="1" destOrd="0" presId="urn:microsoft.com/office/officeart/2011/layout/HexagonRadial"/>
    <dgm:cxn modelId="{C9337F6C-359E-4EDC-8619-43C859AF837F}" type="presParOf" srcId="{FE22319F-0E6A-408E-AEFC-4EE4FF00E5B8}" destId="{67BAE72C-43C8-4E00-81C2-BCF6F0C5C018}" srcOrd="0" destOrd="0" presId="urn:microsoft.com/office/officeart/2011/layout/HexagonRadial"/>
    <dgm:cxn modelId="{C618B16F-7BA6-43A0-B444-2A6FAEDB77F4}" type="presParOf" srcId="{8A210778-16B5-44AA-A7F8-C3342D9D647F}" destId="{323C2CF5-F005-4952-BF0B-4609D4596F08}" srcOrd="2" destOrd="0" presId="urn:microsoft.com/office/officeart/2011/layout/HexagonRadial"/>
    <dgm:cxn modelId="{9D02B5E2-CA6E-4D67-A861-75BE1239507D}" type="presParOf" srcId="{8A210778-16B5-44AA-A7F8-C3342D9D647F}" destId="{A8E29472-A735-4D80-86BE-1721BB2A7468}" srcOrd="3" destOrd="0" presId="urn:microsoft.com/office/officeart/2011/layout/HexagonRadial"/>
    <dgm:cxn modelId="{D34AD437-74E2-45DF-8F78-C062FC6F4891}" type="presParOf" srcId="{A8E29472-A735-4D80-86BE-1721BB2A7468}" destId="{82897E4B-AB60-4AC7-90ED-CF3139BF5431}" srcOrd="0" destOrd="0" presId="urn:microsoft.com/office/officeart/2011/layout/HexagonRadial"/>
    <dgm:cxn modelId="{161F0773-AE37-4313-A55E-3BB507737F8F}" type="presParOf" srcId="{8A210778-16B5-44AA-A7F8-C3342D9D647F}" destId="{2CA50F37-58A2-43C6-BCC1-6032C6DA3906}" srcOrd="4" destOrd="0" presId="urn:microsoft.com/office/officeart/2011/layout/HexagonRadial"/>
    <dgm:cxn modelId="{52D39ACF-DEF1-476F-AB9B-93155DAEC8E8}" type="presParOf" srcId="{8A210778-16B5-44AA-A7F8-C3342D9D647F}" destId="{9B8D3C9D-9E11-487B-B024-21EE4C75D2A8}" srcOrd="5" destOrd="0" presId="urn:microsoft.com/office/officeart/2011/layout/HexagonRadial"/>
    <dgm:cxn modelId="{5B85A95B-55D4-4F1C-97C7-F399DE143563}" type="presParOf" srcId="{9B8D3C9D-9E11-487B-B024-21EE4C75D2A8}" destId="{433827EB-59DD-4C7B-A3CC-4CE5867DECC3}" srcOrd="0" destOrd="0" presId="urn:microsoft.com/office/officeart/2011/layout/HexagonRadial"/>
    <dgm:cxn modelId="{F8B44152-16D3-4E0C-93E5-6005BF6F36F0}" type="presParOf" srcId="{8A210778-16B5-44AA-A7F8-C3342D9D647F}" destId="{76EF13A7-FBB5-4DBC-AE15-C7C05949DAAD}" srcOrd="6" destOrd="0" presId="urn:microsoft.com/office/officeart/2011/layout/HexagonRadial"/>
    <dgm:cxn modelId="{E5EC3C26-4CD3-4E7F-9202-A7B4D9C49C43}" type="presParOf" srcId="{8A210778-16B5-44AA-A7F8-C3342D9D647F}" destId="{66061972-8201-4355-ADED-A90BA2728677}" srcOrd="7" destOrd="0" presId="urn:microsoft.com/office/officeart/2011/layout/HexagonRadial"/>
    <dgm:cxn modelId="{5ECB91E0-D0A8-4B24-8EA6-B789E6BE45F4}" type="presParOf" srcId="{66061972-8201-4355-ADED-A90BA2728677}" destId="{94157E97-5DDF-4753-A20E-FABD4B650547}" srcOrd="0" destOrd="0" presId="urn:microsoft.com/office/officeart/2011/layout/HexagonRadial"/>
    <dgm:cxn modelId="{AC43B3F8-035E-4925-84A3-3FC8DDFB0E4E}" type="presParOf" srcId="{8A210778-16B5-44AA-A7F8-C3342D9D647F}" destId="{EC5C92DE-8B0B-420A-80F6-8986626E9FB2}" srcOrd="8" destOrd="0" presId="urn:microsoft.com/office/officeart/2011/layout/HexagonRadial"/>
    <dgm:cxn modelId="{2F3C4195-E6B8-4B36-AD94-893E5638FA34}" type="presParOf" srcId="{8A210778-16B5-44AA-A7F8-C3342D9D647F}" destId="{9F01E35F-3FCE-42ED-A79B-D5436D68C74F}" srcOrd="9" destOrd="0" presId="urn:microsoft.com/office/officeart/2011/layout/HexagonRadial"/>
    <dgm:cxn modelId="{BC49D4C9-9AD1-4416-A685-39BE767ABB91}" type="presParOf" srcId="{9F01E35F-3FCE-42ED-A79B-D5436D68C74F}" destId="{EA97075F-46D3-4297-8D2B-932BDA5F53CB}" srcOrd="0" destOrd="0" presId="urn:microsoft.com/office/officeart/2011/layout/HexagonRadial"/>
    <dgm:cxn modelId="{4DA68607-E588-4E3C-AD49-D3A6AACF9BDE}" type="presParOf" srcId="{8A210778-16B5-44AA-A7F8-C3342D9D647F}" destId="{24439FB5-53B6-4663-A5A4-979CD066263B}" srcOrd="10" destOrd="0" presId="urn:microsoft.com/office/officeart/2011/layout/HexagonRadial"/>
    <dgm:cxn modelId="{773B890A-6B07-46C6-A150-5D202AE69944}" type="presParOf" srcId="{8A210778-16B5-44AA-A7F8-C3342D9D647F}" destId="{FC573396-10EE-4104-9CE5-19A6C16CB7C7}" srcOrd="11" destOrd="0" presId="urn:microsoft.com/office/officeart/2011/layout/HexagonRadial"/>
    <dgm:cxn modelId="{35529427-2BBA-4682-B055-5673637E7EDA}" type="presParOf" srcId="{FC573396-10EE-4104-9CE5-19A6C16CB7C7}" destId="{80FEAC78-F5C0-42F0-AF1C-1EF8C65060F7}" srcOrd="0" destOrd="0" presId="urn:microsoft.com/office/officeart/2011/layout/HexagonRadial"/>
    <dgm:cxn modelId="{F5C18AC3-E0F5-4B9A-B6B1-DAF430750C5C}" type="presParOf" srcId="{8A210778-16B5-44AA-A7F8-C3342D9D647F}" destId="{8F2CBB69-2F7D-4E0C-B113-7626A4E283A9}" srcOrd="12" destOrd="0" presId="urn:microsoft.com/office/officeart/2011/layout/HexagonRadial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1713BDF-555B-4F40-94AE-C2C6D45C84D7}">
      <dsp:nvSpPr>
        <dsp:cNvPr id="0" name=""/>
        <dsp:cNvSpPr/>
      </dsp:nvSpPr>
      <dsp:spPr>
        <a:xfrm>
          <a:off x="3187106" y="1460075"/>
          <a:ext cx="1855819" cy="1605359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Hospital administration</a:t>
          </a:r>
          <a:endParaRPr lang="en-US" sz="1500" kern="1200" dirty="0"/>
        </a:p>
      </dsp:txBody>
      <dsp:txXfrm>
        <a:off x="3494641" y="1726106"/>
        <a:ext cx="1240749" cy="1073297"/>
      </dsp:txXfrm>
    </dsp:sp>
    <dsp:sp modelId="{82897E4B-AB60-4AC7-90ED-CF3139BF5431}">
      <dsp:nvSpPr>
        <dsp:cNvPr id="0" name=""/>
        <dsp:cNvSpPr/>
      </dsp:nvSpPr>
      <dsp:spPr>
        <a:xfrm>
          <a:off x="3180630" y="692019"/>
          <a:ext cx="700195" cy="603310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23C2CF5-F005-4952-BF0B-4609D4596F08}">
      <dsp:nvSpPr>
        <dsp:cNvPr id="0" name=""/>
        <dsp:cNvSpPr/>
      </dsp:nvSpPr>
      <dsp:spPr>
        <a:xfrm>
          <a:off x="3312365" y="52877"/>
          <a:ext cx="1520831" cy="1315697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Patients</a:t>
          </a:r>
          <a:endParaRPr lang="en-US" sz="1500" kern="1200" dirty="0"/>
        </a:p>
      </dsp:txBody>
      <dsp:txXfrm>
        <a:off x="3564399" y="270916"/>
        <a:ext cx="1016763" cy="879619"/>
      </dsp:txXfrm>
    </dsp:sp>
    <dsp:sp modelId="{433827EB-59DD-4C7B-A3CC-4CE5867DECC3}">
      <dsp:nvSpPr>
        <dsp:cNvPr id="0" name=""/>
        <dsp:cNvSpPr/>
      </dsp:nvSpPr>
      <dsp:spPr>
        <a:xfrm>
          <a:off x="2363448" y="1819889"/>
          <a:ext cx="700195" cy="603310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A50F37-58A2-43C6-BCC1-6032C6DA3906}">
      <dsp:nvSpPr>
        <dsp:cNvPr id="0" name=""/>
        <dsp:cNvSpPr/>
      </dsp:nvSpPr>
      <dsp:spPr>
        <a:xfrm>
          <a:off x="1956368" y="809242"/>
          <a:ext cx="1520831" cy="1315697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Clinicians / Doctors</a:t>
          </a:r>
          <a:endParaRPr lang="en-US" sz="1500" kern="1200" dirty="0"/>
        </a:p>
      </dsp:txBody>
      <dsp:txXfrm>
        <a:off x="2208402" y="1027281"/>
        <a:ext cx="1016763" cy="879619"/>
      </dsp:txXfrm>
    </dsp:sp>
    <dsp:sp modelId="{94157E97-5DDF-4753-A20E-FABD4B650547}">
      <dsp:nvSpPr>
        <dsp:cNvPr id="0" name=""/>
        <dsp:cNvSpPr/>
      </dsp:nvSpPr>
      <dsp:spPr>
        <a:xfrm>
          <a:off x="2931116" y="3093043"/>
          <a:ext cx="700195" cy="603310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6EF13A7-FBB5-4DBC-AE15-C7C05949DAAD}">
      <dsp:nvSpPr>
        <dsp:cNvPr id="0" name=""/>
        <dsp:cNvSpPr/>
      </dsp:nvSpPr>
      <dsp:spPr>
        <a:xfrm>
          <a:off x="1956368" y="2400118"/>
          <a:ext cx="1520831" cy="1315697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Nurses</a:t>
          </a:r>
          <a:endParaRPr lang="en-US" sz="1500" kern="1200" dirty="0"/>
        </a:p>
      </dsp:txBody>
      <dsp:txXfrm>
        <a:off x="2208402" y="2618157"/>
        <a:ext cx="1016763" cy="879619"/>
      </dsp:txXfrm>
    </dsp:sp>
    <dsp:sp modelId="{EA97075F-46D3-4297-8D2B-932BDA5F53CB}">
      <dsp:nvSpPr>
        <dsp:cNvPr id="0" name=""/>
        <dsp:cNvSpPr/>
      </dsp:nvSpPr>
      <dsp:spPr>
        <a:xfrm>
          <a:off x="4339276" y="3225201"/>
          <a:ext cx="700195" cy="603310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C5C92DE-8B0B-420A-80F6-8986626E9FB2}">
      <dsp:nvSpPr>
        <dsp:cNvPr id="0" name=""/>
        <dsp:cNvSpPr/>
      </dsp:nvSpPr>
      <dsp:spPr>
        <a:xfrm>
          <a:off x="3351146" y="3210265"/>
          <a:ext cx="1520831" cy="1315697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Pathology reports</a:t>
          </a:r>
          <a:endParaRPr lang="en-US" sz="1500" kern="1200" dirty="0"/>
        </a:p>
      </dsp:txBody>
      <dsp:txXfrm>
        <a:off x="3603180" y="3428304"/>
        <a:ext cx="1016763" cy="879619"/>
      </dsp:txXfrm>
    </dsp:sp>
    <dsp:sp modelId="{80FEAC78-F5C0-42F0-AF1C-1EF8C65060F7}">
      <dsp:nvSpPr>
        <dsp:cNvPr id="0" name=""/>
        <dsp:cNvSpPr/>
      </dsp:nvSpPr>
      <dsp:spPr>
        <a:xfrm>
          <a:off x="5169841" y="2097783"/>
          <a:ext cx="700195" cy="603310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4439FB5-53B6-4663-A5A4-979CD066263B}">
      <dsp:nvSpPr>
        <dsp:cNvPr id="0" name=""/>
        <dsp:cNvSpPr/>
      </dsp:nvSpPr>
      <dsp:spPr>
        <a:xfrm>
          <a:off x="4752400" y="2401023"/>
          <a:ext cx="1520831" cy="1315697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Pharmacists</a:t>
          </a:r>
          <a:endParaRPr lang="en-US" sz="1500" kern="1200" dirty="0"/>
        </a:p>
      </dsp:txBody>
      <dsp:txXfrm>
        <a:off x="5004434" y="2619062"/>
        <a:ext cx="1016763" cy="879619"/>
      </dsp:txXfrm>
    </dsp:sp>
    <dsp:sp modelId="{8F2CBB69-2F7D-4E0C-B113-7626A4E283A9}">
      <dsp:nvSpPr>
        <dsp:cNvPr id="0" name=""/>
        <dsp:cNvSpPr/>
      </dsp:nvSpPr>
      <dsp:spPr>
        <a:xfrm>
          <a:off x="4752400" y="807431"/>
          <a:ext cx="1520831" cy="1315697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Legal and regulatory needs</a:t>
          </a:r>
          <a:endParaRPr lang="en-US" sz="1500" kern="1200" dirty="0"/>
        </a:p>
      </dsp:txBody>
      <dsp:txXfrm>
        <a:off x="5004434" y="1025470"/>
        <a:ext cx="1016763" cy="87961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1713BDF-555B-4F40-94AE-C2C6D45C84D7}">
      <dsp:nvSpPr>
        <dsp:cNvPr id="0" name=""/>
        <dsp:cNvSpPr/>
      </dsp:nvSpPr>
      <dsp:spPr>
        <a:xfrm>
          <a:off x="1970374" y="1460075"/>
          <a:ext cx="1855819" cy="1605359"/>
        </a:xfrm>
        <a:prstGeom prst="hexagon">
          <a:avLst>
            <a:gd name="adj" fmla="val 28570"/>
            <a:gd name="vf" fmla="val 11547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Data usage</a:t>
          </a:r>
          <a:endParaRPr lang="en-US" sz="1500" kern="1200" dirty="0"/>
        </a:p>
      </dsp:txBody>
      <dsp:txXfrm>
        <a:off x="2277909" y="1726106"/>
        <a:ext cx="1240749" cy="1073297"/>
      </dsp:txXfrm>
    </dsp:sp>
    <dsp:sp modelId="{82897E4B-AB60-4AC7-90ED-CF3139BF5431}">
      <dsp:nvSpPr>
        <dsp:cNvPr id="0" name=""/>
        <dsp:cNvSpPr/>
      </dsp:nvSpPr>
      <dsp:spPr>
        <a:xfrm>
          <a:off x="1963898" y="692019"/>
          <a:ext cx="700195" cy="603310"/>
        </a:xfrm>
        <a:prstGeom prst="hexagon">
          <a:avLst>
            <a:gd name="adj" fmla="val 28900"/>
            <a:gd name="vf" fmla="val 11547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23C2CF5-F005-4952-BF0B-4609D4596F08}">
      <dsp:nvSpPr>
        <dsp:cNvPr id="0" name=""/>
        <dsp:cNvSpPr/>
      </dsp:nvSpPr>
      <dsp:spPr>
        <a:xfrm>
          <a:off x="2134414" y="0"/>
          <a:ext cx="1520831" cy="1315697"/>
        </a:xfrm>
        <a:prstGeom prst="hexagon">
          <a:avLst>
            <a:gd name="adj" fmla="val 28570"/>
            <a:gd name="vf" fmla="val 11547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Regulatory bodies</a:t>
          </a:r>
          <a:endParaRPr lang="en-US" sz="1500" kern="1200" dirty="0"/>
        </a:p>
      </dsp:txBody>
      <dsp:txXfrm>
        <a:off x="2386448" y="218039"/>
        <a:ext cx="1016763" cy="879619"/>
      </dsp:txXfrm>
    </dsp:sp>
    <dsp:sp modelId="{433827EB-59DD-4C7B-A3CC-4CE5867DECC3}">
      <dsp:nvSpPr>
        <dsp:cNvPr id="0" name=""/>
        <dsp:cNvSpPr/>
      </dsp:nvSpPr>
      <dsp:spPr>
        <a:xfrm>
          <a:off x="1146716" y="1819889"/>
          <a:ext cx="700195" cy="603310"/>
        </a:xfrm>
        <a:prstGeom prst="hexagon">
          <a:avLst>
            <a:gd name="adj" fmla="val 28900"/>
            <a:gd name="vf" fmla="val 11547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A50F37-58A2-43C6-BCC1-6032C6DA3906}">
      <dsp:nvSpPr>
        <dsp:cNvPr id="0" name=""/>
        <dsp:cNvSpPr/>
      </dsp:nvSpPr>
      <dsp:spPr>
        <a:xfrm>
          <a:off x="739636" y="809242"/>
          <a:ext cx="1520831" cy="1315697"/>
        </a:xfrm>
        <a:prstGeom prst="hexagon">
          <a:avLst>
            <a:gd name="adj" fmla="val 28570"/>
            <a:gd name="vf" fmla="val 11547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Ayurvedic researchers</a:t>
          </a:r>
          <a:endParaRPr lang="en-US" sz="1500" kern="1200" dirty="0"/>
        </a:p>
      </dsp:txBody>
      <dsp:txXfrm>
        <a:off x="991670" y="1027281"/>
        <a:ext cx="1016763" cy="879619"/>
      </dsp:txXfrm>
    </dsp:sp>
    <dsp:sp modelId="{94157E97-5DDF-4753-A20E-FABD4B650547}">
      <dsp:nvSpPr>
        <dsp:cNvPr id="0" name=""/>
        <dsp:cNvSpPr/>
      </dsp:nvSpPr>
      <dsp:spPr>
        <a:xfrm>
          <a:off x="1714384" y="3093043"/>
          <a:ext cx="700195" cy="603310"/>
        </a:xfrm>
        <a:prstGeom prst="hexagon">
          <a:avLst>
            <a:gd name="adj" fmla="val 28900"/>
            <a:gd name="vf" fmla="val 11547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6EF13A7-FBB5-4DBC-AE15-C7C05949DAAD}">
      <dsp:nvSpPr>
        <dsp:cNvPr id="0" name=""/>
        <dsp:cNvSpPr/>
      </dsp:nvSpPr>
      <dsp:spPr>
        <a:xfrm>
          <a:off x="739636" y="2400118"/>
          <a:ext cx="1520831" cy="1315697"/>
        </a:xfrm>
        <a:prstGeom prst="hexagon">
          <a:avLst>
            <a:gd name="adj" fmla="val 28570"/>
            <a:gd name="vf" fmla="val 11547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Insurance companies</a:t>
          </a:r>
          <a:endParaRPr lang="en-US" sz="1500" kern="1200" dirty="0"/>
        </a:p>
      </dsp:txBody>
      <dsp:txXfrm>
        <a:off x="991670" y="2618157"/>
        <a:ext cx="1016763" cy="879619"/>
      </dsp:txXfrm>
    </dsp:sp>
    <dsp:sp modelId="{EA97075F-46D3-4297-8D2B-932BDA5F53CB}">
      <dsp:nvSpPr>
        <dsp:cNvPr id="0" name=""/>
        <dsp:cNvSpPr/>
      </dsp:nvSpPr>
      <dsp:spPr>
        <a:xfrm>
          <a:off x="3122544" y="3225201"/>
          <a:ext cx="700195" cy="603310"/>
        </a:xfrm>
        <a:prstGeom prst="hexagon">
          <a:avLst>
            <a:gd name="adj" fmla="val 28900"/>
            <a:gd name="vf" fmla="val 11547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C5C92DE-8B0B-420A-80F6-8986626E9FB2}">
      <dsp:nvSpPr>
        <dsp:cNvPr id="0" name=""/>
        <dsp:cNvSpPr/>
      </dsp:nvSpPr>
      <dsp:spPr>
        <a:xfrm>
          <a:off x="2134414" y="3210265"/>
          <a:ext cx="1520831" cy="1315697"/>
        </a:xfrm>
        <a:prstGeom prst="hexagon">
          <a:avLst>
            <a:gd name="adj" fmla="val 28570"/>
            <a:gd name="vf" fmla="val 11547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Policy makers</a:t>
          </a:r>
          <a:endParaRPr lang="en-US" sz="1500" kern="1200" dirty="0"/>
        </a:p>
      </dsp:txBody>
      <dsp:txXfrm>
        <a:off x="2386448" y="3428304"/>
        <a:ext cx="1016763" cy="879619"/>
      </dsp:txXfrm>
    </dsp:sp>
    <dsp:sp modelId="{80FEAC78-F5C0-42F0-AF1C-1EF8C65060F7}">
      <dsp:nvSpPr>
        <dsp:cNvPr id="0" name=""/>
        <dsp:cNvSpPr/>
      </dsp:nvSpPr>
      <dsp:spPr>
        <a:xfrm>
          <a:off x="3953109" y="2097783"/>
          <a:ext cx="700195" cy="603310"/>
        </a:xfrm>
        <a:prstGeom prst="hexagon">
          <a:avLst>
            <a:gd name="adj" fmla="val 28900"/>
            <a:gd name="vf" fmla="val 11547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4439FB5-53B6-4663-A5A4-979CD066263B}">
      <dsp:nvSpPr>
        <dsp:cNvPr id="0" name=""/>
        <dsp:cNvSpPr/>
      </dsp:nvSpPr>
      <dsp:spPr>
        <a:xfrm>
          <a:off x="3535668" y="2401023"/>
          <a:ext cx="1520831" cy="1315697"/>
        </a:xfrm>
        <a:prstGeom prst="hexagon">
          <a:avLst>
            <a:gd name="adj" fmla="val 28570"/>
            <a:gd name="vf" fmla="val 11547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Statisticians</a:t>
          </a:r>
          <a:endParaRPr lang="en-US" sz="1500" kern="1200" dirty="0"/>
        </a:p>
      </dsp:txBody>
      <dsp:txXfrm>
        <a:off x="3787702" y="2619062"/>
        <a:ext cx="1016763" cy="879619"/>
      </dsp:txXfrm>
    </dsp:sp>
    <dsp:sp modelId="{8F2CBB69-2F7D-4E0C-B113-7626A4E283A9}">
      <dsp:nvSpPr>
        <dsp:cNvPr id="0" name=""/>
        <dsp:cNvSpPr/>
      </dsp:nvSpPr>
      <dsp:spPr>
        <a:xfrm>
          <a:off x="3535668" y="807431"/>
          <a:ext cx="1520831" cy="1315697"/>
        </a:xfrm>
        <a:prstGeom prst="hexagon">
          <a:avLst>
            <a:gd name="adj" fmla="val 28570"/>
            <a:gd name="vf" fmla="val 11547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Research scientists</a:t>
          </a:r>
          <a:endParaRPr lang="en-US" sz="1500" kern="1200" dirty="0"/>
        </a:p>
      </dsp:txBody>
      <dsp:txXfrm>
        <a:off x="3787702" y="1025470"/>
        <a:ext cx="1016763" cy="87961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1/layout/HexagonRadial">
  <dgm:title val="Hexagon Radial"/>
  <dgm:desc val="Use to show a sequential process that relates to a central idea or theme. Limited to six Level 2 shapes. Works best with small amounts of text. Unused text does not appear, but remains available if you switch layouts."/>
  <dgm:catLst>
    <dgm:cat type="cycle" pri="8500"/>
    <dgm:cat type="officeonline" pri="9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  <dgm:pt modelId="15">
          <dgm:prSet phldr="1"/>
        </dgm:pt>
        <dgm:pt modelId="16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  <dgm:cxn modelId="80" srcId="10" destId="14" srcOrd="0" destOrd="0"/>
        <dgm:cxn modelId="90" srcId="10" destId="15" srcOrd="0" destOrd="0"/>
        <dgm:cxn modelId="100" srcId="10" destId="16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  <dgm:pt modelId="15">
          <dgm:prSet phldr="1"/>
        </dgm:pt>
        <dgm:pt modelId="16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  <dgm:cxn modelId="80" srcId="10" destId="14" srcOrd="0" destOrd="0"/>
        <dgm:cxn modelId="90" srcId="10" destId="15" srcOrd="0" destOrd="0"/>
        <dgm:cxn modelId="100" srcId="10" destId="16" srcOrd="0" destOrd="0"/>
      </dgm:cxnLst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st="1 1" cnt="1 0" func="cnt" op="equ" val="0">
            <dgm:alg type="composite">
              <dgm:param type="ar" val="1.156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5" axis="ch ch" ptType="node node" st="1 1" cnt="1 0" func="cnt" op="lte" val="1">
            <dgm:alg type="composite">
              <dgm:param type="ar" val="1.36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l" for="ch" forName="Accent1" refType="w" fact="0.1685"/>
              <dgm:constr type="t" for="ch" forName="Accent1" refType="h" fact="0.2946"/>
              <dgm:constr type="w" for="ch" forName="Accent1" refType="w" fact="0.462"/>
              <dgm:constr type="h" for="ch" forName="Accent1" refType="h" fact="0.5472"/>
              <dgm:constr type="l" for="ch" forName="Parent" refType="w" fact="0"/>
              <dgm:constr type="t" for="ch" forName="Parent" refType="h" fact="0.2885"/>
              <dgm:constr type="w" for="ch" forName="Parent" refType="w" fact="0.6013"/>
              <dgm:constr type="h" for="ch" forName="Parent" refType="h" fact="0.7115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5831"/>
            </dgm:constrLst>
          </dgm:if>
          <dgm:if name="Name6" axis="ch ch" ptType="node node" st="1 1" cnt="1 0" func="cnt" op="equ" val="2">
            <dgm:alg type="composite">
              <dgm:param type="ar" val="1.0619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l" for="ch" forName="Accent2" refType="w" fact="0.6413"/>
              <dgm:constr type="t" for="ch" forName="Accent2" refType="h" fact="0.3477"/>
              <dgm:constr type="w" for="ch" forName="Accent2" refType="w" fact="0.2269"/>
              <dgm:constr type="h" for="ch" forName="Accent2" refType="h" fact="0.2076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Parent" refType="w" fact="0"/>
              <dgm:constr type="t" for="ch" forName="Parent" refType="h" fact="0.2239"/>
              <dgm:constr type="w" for="ch" forName="Parent" refType="w" fact="0.6013"/>
              <dgm:constr type="h" for="ch" forName="Parent" refType="h" fact="0.5523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4527"/>
              <dgm:constr type="l" for="ch" forName="Child2" refType="w" fact="0.5073"/>
              <dgm:constr type="t" for="ch" forName="Child2" refType="h" fact="0.5473"/>
              <dgm:constr type="w" for="ch" forName="Child2" refType="w" fact="0.4927"/>
              <dgm:constr type="h" for="ch" forName="Child2" refType="h" fact="0.4527"/>
            </dgm:constrLst>
          </dgm:if>
          <dgm:if name="Name7" axis="ch ch" ptType="node node" st="1 1" cnt="1 0" func="cnt" op="equ" val="3">
            <dgm:alg type="composite">
              <dgm:param type="ar" val="0.8305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3" refType="w" fact="0.4573"/>
              <dgm:constr type="t" for="ch" forName="Accent3" refType="h" fact="0.6145"/>
              <dgm:constr type="w" for="ch" forName="Accent3" refType="w" fact="0.2269"/>
              <dgm:constr type="h" for="ch" forName="Accent3" refType="h" fact="0.1623"/>
              <dgm:constr type="l" for="ch" forName="Accent2" refType="w" fact="0.6413"/>
              <dgm:constr type="t" for="ch" forName="Accent2" refType="h" fact="0.2719"/>
              <dgm:constr type="w" for="ch" forName="Accent2" refType="w" fact="0.2269"/>
              <dgm:constr type="h" for="ch" forName="Accent2" refType="h" fact="0.162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3" refType="w" fact="0.0554"/>
              <dgm:constr type="t" for="ch" forName="Child3" refType="h" fact="0.646"/>
              <dgm:constr type="w" for="ch" forName="Child3" refType="w" fact="0.4927"/>
              <dgm:constr type="h" for="ch" forName="Child3" refType="h" fact="0.354"/>
              <dgm:constr type="l" for="ch" forName="Parent" refType="w" fact="0"/>
              <dgm:constr type="t" for="ch" forName="Parent" refType="h" fact="0.1751"/>
              <dgm:constr type="w" for="ch" forName="Parent" refType="w" fact="0.6013"/>
              <dgm:constr type="h" for="ch" forName="Parent" refType="h" fact="0.4319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354"/>
              <dgm:constr type="l" for="ch" forName="Child2" refType="w" fact="0.5073"/>
              <dgm:constr type="t" for="ch" forName="Child2" refType="h" fact="0.428"/>
              <dgm:constr type="w" for="ch" forName="Child2" refType="w" fact="0.4927"/>
              <dgm:constr type="h" for="ch" forName="Child2" refType="h" fact="0.354"/>
            </dgm:constrLst>
          </dgm:if>
          <dgm:if name="Name8" axis="ch ch" ptType="node node" st="1 1" cnt="1 0" func="cnt" op="equ" val="4">
            <dgm:alg type="composite">
              <dgm:param type="ar" val="0.682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4" refType="w" fact="0.4573"/>
              <dgm:constr type="t" for="ch" forName="Accent4" refType="h" fact="0.6834"/>
              <dgm:constr type="w" for="ch" forName="Accent4" refType="w" fact="0.2269"/>
              <dgm:constr type="h" for="ch" forName="Accent4" refType="h" fact="0.1333"/>
              <dgm:constr type="l" for="ch" forName="Accent3" refType="w" fact="0.6413"/>
              <dgm:constr type="t" for="ch" forName="Accent3" refType="h" fact="0.4021"/>
              <dgm:constr type="w" for="ch" forName="Accent3" refType="w" fact="0.2269"/>
              <dgm:constr type="h" for="ch" forName="Accent3" refType="h" fact="0.1333"/>
              <dgm:constr type="l" for="ch" forName="Accent2" refType="w" fact="0.3765"/>
              <dgm:constr type="t" for="ch" forName="Accent2" refType="h" fact="0.1529"/>
              <dgm:constr type="w" for="ch" forName="Accent2" refType="w" fact="0.2269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0554"/>
              <dgm:constr type="t" for="ch" forName="Child4" refType="h" fact="0.7093"/>
              <dgm:constr type="w" for="ch" forName="Child4" refType="w" fact="0.4927"/>
              <dgm:constr type="h" for="ch" forName="Child4" refType="h" fact="0.2907"/>
              <dgm:constr type="l" for="ch" forName="Parent" refType="w" fact="0"/>
              <dgm:constr type="t" for="ch" forName="Parent" refType="h" fact="0.3226"/>
              <dgm:constr type="w" for="ch" forName="Parent" refType="w" fact="0.6013"/>
              <dgm:constr type="h" for="ch" forName="Parent" refType="h" fact="0.3547"/>
              <dgm:constr type="l" for="ch" forName="Child2" refType="w" fact="0.5073"/>
              <dgm:constr type="t" for="ch" forName="Child2" refType="h" fact="0.1788"/>
              <dgm:constr type="w" for="ch" forName="Child2" refType="w" fact="0.4927"/>
              <dgm:constr type="h" for="ch" forName="Child2" refType="h" fact="0.2907"/>
              <dgm:constr type="l" for="ch" forName="Child3" refType="w" fact="0.5073"/>
              <dgm:constr type="t" for="ch" forName="Child3" refType="h" fact="0.5303"/>
              <dgm:constr type="w" for="ch" forName="Child3" refType="w" fact="0.4927"/>
              <dgm:constr type="h" for="ch" forName="Child3" refType="h" fact="0.2907"/>
              <dgm:constr type="l" for="ch" forName="Child1" refType="w" fact="0.0554"/>
              <dgm:constr type="t" for="ch" forName="Child1" refType="h" fact="0"/>
              <dgm:constr type="w" for="ch" forName="Child1" refType="w" fact="0.4927"/>
              <dgm:constr type="h" for="ch" forName="Child1" refType="h" fact="0.2907"/>
            </dgm:constrLst>
          </dgm:if>
          <dgm:if name="Name9" axis="ch ch" ptType="node node" st="1 1" cnt="1 0" func="cnt" op="equ" val="5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5" refType="w" fact="0.2858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l" for="ch" forName="Accent4" refType="w" fact="0.612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l" for="ch" forName="Accent3" refType="w" fact="0.743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l" for="ch" forName="Accent2" refType="w" fact="0.5542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3246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l" for="ch" forName="Parent" refType="w" fact="0.28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l" for="ch" forName="Child2" refType="w" fact="0.6477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l" for="ch" forName="Child3" refType="w" fact="0.6477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l" for="ch" forName="Child5" refType="w" fact="0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l" for="ch" forName="Child1" refType="w" fact="0.3246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if>
          <dgm:else name="Name10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6" refType="primFontSz" refFor="des" refForName="Parent" op="lte"/>
              <dgm:constr type="primFontSz" for="des" forName="Child7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ptType="node" op="equ" val="65"/>
              <dgm:constr type="l" for="ch" forName="Accent6" refType="w" fact="0.0934"/>
              <dgm:constr type="t" for="ch" forName="Accent6" refType="h" fact="0.4635"/>
              <dgm:constr type="w" for="ch" forName="Accent6" refType="w" fact="0.1622"/>
              <dgm:constr type="h" for="ch" forName="Accent6" refType="h" fact="0.1333"/>
              <dgm:constr type="l" for="ch" forName="Accent5" refType="w" fact="0.2858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l" for="ch" forName="Accent4" refType="w" fact="0.612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l" for="ch" forName="Accent3" refType="w" fact="0.743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l" for="ch" forName="Accent2" refType="w" fact="0.5542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3246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l" for="ch" forName="Parent" refType="w" fact="0.28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l" for="ch" forName="Child2" refType="w" fact="0.6477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l" for="ch" forName="Child3" refType="w" fact="0.6477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l" for="ch" forName="Child5" refType="w" fact="0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l" for="ch" forName="Child6" refType="w" fact="0"/>
              <dgm:constr type="t" for="ch" forName="Child6" refType="h" fact="0.1784"/>
              <dgm:constr type="w" for="ch" forName="Child6" refType="w" fact="0.3523"/>
              <dgm:constr type="h" for="ch" forName="Child6" refType="h" fact="0.2907"/>
              <dgm:constr type="l" for="ch" forName="Child1" refType="w" fact="0.3246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else>
        </dgm:choose>
      </dgm:if>
      <dgm:else name="Name11">
        <dgm:choose name="Name12">
          <dgm:if name="Name13" axis="ch ch" ptType="node node" st="1 1" cnt="1 0" func="cnt" op="equ" val="0">
            <dgm:alg type="composite">
              <dgm:param type="ar" val="1.156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14" axis="ch ch" ptType="node node" st="1 1" cnt="1 0" func="cnt" op="lte" val="1">
            <dgm:alg type="composite">
              <dgm:param type="ar" val="1.36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r" for="ch" forName="Accent1" refType="w" fact="0.8315"/>
              <dgm:constr type="t" for="ch" forName="Accent1" refType="h" fact="0.2946"/>
              <dgm:constr type="w" for="ch" forName="Accent1" refType="w" fact="0.462"/>
              <dgm:constr type="h" for="ch" forName="Accent1" refType="h" fact="0.5472"/>
              <dgm:constr type="r" for="ch" forName="Parent" refType="w"/>
              <dgm:constr type="t" for="ch" forName="Parent" refType="h" fact="0.2885"/>
              <dgm:constr type="w" for="ch" forName="Parent" refType="w" fact="0.6013"/>
              <dgm:constr type="h" for="ch" forName="Parent" refType="h" fact="0.7115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5831"/>
            </dgm:constrLst>
          </dgm:if>
          <dgm:if name="Name15" axis="ch ch" ptType="node node" st="1 1" cnt="1 0" func="cnt" op="equ" val="2">
            <dgm:alg type="composite">
              <dgm:param type="ar" val="1.0619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r" for="ch" forName="Accent2" refType="w" fact="0.3587"/>
              <dgm:constr type="t" for="ch" forName="Accent2" refType="h" fact="0.3477"/>
              <dgm:constr type="w" for="ch" forName="Accent2" refType="w" fact="0.2269"/>
              <dgm:constr type="h" for="ch" forName="Accent2" refType="h" fact="0.2076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Parent" refType="w"/>
              <dgm:constr type="t" for="ch" forName="Parent" refType="h" fact="0.2239"/>
              <dgm:constr type="w" for="ch" forName="Parent" refType="w" fact="0.6013"/>
              <dgm:constr type="h" for="ch" forName="Parent" refType="h" fact="0.5523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4527"/>
              <dgm:constr type="r" for="ch" forName="Child2" refType="w" fact="0.5073"/>
              <dgm:constr type="t" for="ch" forName="Child2" refType="h" fact="0.5473"/>
              <dgm:constr type="w" for="ch" forName="Child2" refType="w" fact="0.4927"/>
              <dgm:constr type="h" for="ch" forName="Child2" refType="h" fact="0.4527"/>
            </dgm:constrLst>
          </dgm:if>
          <dgm:if name="Name16" axis="ch ch" ptType="node node" st="1 1" cnt="1 0" func="cnt" op="equ" val="3">
            <dgm:alg type="composite">
              <dgm:param type="ar" val="0.8305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Accent3" refType="w" fact="0.5427"/>
              <dgm:constr type="t" for="ch" forName="Accent3" refType="h" fact="0.6145"/>
              <dgm:constr type="w" for="ch" forName="Accent3" refType="w" fact="0.2269"/>
              <dgm:constr type="h" for="ch" forName="Accent3" refType="h" fact="0.1623"/>
              <dgm:constr type="r" for="ch" forName="Accent2" refType="w" fact="0.3587"/>
              <dgm:constr type="t" for="ch" forName="Accent2" refType="h" fact="0.2719"/>
              <dgm:constr type="w" for="ch" forName="Accent2" refType="w" fact="0.2269"/>
              <dgm:constr type="h" for="ch" forName="Accent2" refType="h" fact="0.162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3" refType="w" fact="0.9446"/>
              <dgm:constr type="t" for="ch" forName="Child3" refType="h" fact="0.646"/>
              <dgm:constr type="w" for="ch" forName="Child3" refType="w" fact="0.4927"/>
              <dgm:constr type="h" for="ch" forName="Child3" refType="h" fact="0.354"/>
              <dgm:constr type="r" for="ch" forName="Parent" refType="w"/>
              <dgm:constr type="t" for="ch" forName="Parent" refType="h" fact="0.1751"/>
              <dgm:constr type="w" for="ch" forName="Parent" refType="w" fact="0.6013"/>
              <dgm:constr type="h" for="ch" forName="Parent" refType="h" fact="0.4319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354"/>
              <dgm:constr type="r" for="ch" forName="Child2" refType="w" fact="0.4927"/>
              <dgm:constr type="t" for="ch" forName="Child2" refType="h" fact="0.428"/>
              <dgm:constr type="w" for="ch" forName="Child2" refType="w" fact="0.4927"/>
              <dgm:constr type="h" for="ch" forName="Child2" refType="h" fact="0.354"/>
            </dgm:constrLst>
          </dgm:if>
          <dgm:if name="Name17" axis="ch ch" ptType="node node" st="1 1" cnt="1 0" func="cnt" op="equ" val="4">
            <dgm:alg type="composite">
              <dgm:param type="ar" val="0.682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Accent4" refType="w" fact="0.5427"/>
              <dgm:constr type="t" for="ch" forName="Accent4" refType="h" fact="0.6834"/>
              <dgm:constr type="w" for="ch" forName="Accent4" refType="w" fact="0.2269"/>
              <dgm:constr type="h" for="ch" forName="Accent4" refType="h" fact="0.1333"/>
              <dgm:constr type="r" for="ch" forName="Accent3" refType="w" fact="0.3587"/>
              <dgm:constr type="t" for="ch" forName="Accent3" refType="h" fact="0.4021"/>
              <dgm:constr type="w" for="ch" forName="Accent3" refType="w" fact="0.2269"/>
              <dgm:constr type="h" for="ch" forName="Accent3" refType="h" fact="0.1333"/>
              <dgm:constr type="r" for="ch" forName="Accent2" refType="w" fact="0.6235"/>
              <dgm:constr type="t" for="ch" forName="Accent2" refType="h" fact="0.1529"/>
              <dgm:constr type="w" for="ch" forName="Accent2" refType="w" fact="0.2269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9446"/>
              <dgm:constr type="t" for="ch" forName="Child4" refType="h" fact="0.7093"/>
              <dgm:constr type="w" for="ch" forName="Child4" refType="w" fact="0.4927"/>
              <dgm:constr type="h" for="ch" forName="Child4" refType="h" fact="0.2907"/>
              <dgm:constr type="r" for="ch" forName="Parent" refType="w"/>
              <dgm:constr type="t" for="ch" forName="Parent" refType="h" fact="0.3226"/>
              <dgm:constr type="w" for="ch" forName="Parent" refType="w" fact="0.6013"/>
              <dgm:constr type="h" for="ch" forName="Parent" refType="h" fact="0.3547"/>
              <dgm:constr type="r" for="ch" forName="Child2" refType="w" fact="0.4927"/>
              <dgm:constr type="t" for="ch" forName="Child2" refType="h" fact="0.1788"/>
              <dgm:constr type="w" for="ch" forName="Child2" refType="w" fact="0.4927"/>
              <dgm:constr type="h" for="ch" forName="Child2" refType="h" fact="0.2907"/>
              <dgm:constr type="r" for="ch" forName="Child3" refType="w" fact="0.4927"/>
              <dgm:constr type="t" for="ch" forName="Child3" refType="h" fact="0.5303"/>
              <dgm:constr type="w" for="ch" forName="Child3" refType="w" fact="0.4927"/>
              <dgm:constr type="h" for="ch" forName="Child3" refType="h" fact="0.2907"/>
              <dgm:constr type="r" for="ch" forName="Child1" refType="w" fact="0.9446"/>
              <dgm:constr type="t" for="ch" forName="Child1" refType="h" fact="0"/>
              <dgm:constr type="w" for="ch" forName="Child1" refType="w" fact="0.4927"/>
              <dgm:constr type="h" for="ch" forName="Child1" refType="h" fact="0.2907"/>
            </dgm:constrLst>
          </dgm:if>
          <dgm:if name="Name18" axis="ch ch" ptType="node node" st="1 1" cnt="1 0" func="cnt" op="equ" val="5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Accent5" refType="w" fact="0.7142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r" for="ch" forName="Accent4" refType="w" fact="0.388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r" for="ch" forName="Accent3" refType="w" fact="0.256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r" for="ch" forName="Accent2" refType="w" fact="0.4458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6754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r" for="ch" forName="Parent" refType="w" fact="0.71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r" for="ch" forName="Child2" refType="w" fact="0.3523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r" for="ch" forName="Child3" refType="w" fact="0.3523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r" for="ch" forName="Child5" refType="w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r" for="ch" forName="Child1" refType="w" fact="0.6754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if>
          <dgm:else name="Name19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6" refType="primFontSz" refFor="des" refForName="Parent" op="lte"/>
              <dgm:constr type="primFontSz" for="des" forName="Child7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ptType="node" op="equ" val="65"/>
              <dgm:constr type="r" for="ch" forName="Accent6" refType="w" fact="0.9066"/>
              <dgm:constr type="t" for="ch" forName="Accent6" refType="h" fact="0.4635"/>
              <dgm:constr type="w" for="ch" forName="Accent6" refType="w" fact="0.1622"/>
              <dgm:constr type="h" for="ch" forName="Accent6" refType="h" fact="0.1333"/>
              <dgm:constr type="r" for="ch" forName="Accent5" refType="w" fact="0.7142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r" for="ch" forName="Accent4" refType="w" fact="0.388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r" for="ch" forName="Accent3" refType="w" fact="0.256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r" for="ch" forName="Accent2" refType="w" fact="0.4458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6754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r" for="ch" forName="Parent" refType="w" fact="0.71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r" for="ch" forName="Child2" refType="w" fact="0.3523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r" for="ch" forName="Child3" refType="w" fact="0.3523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r" for="ch" forName="Child5" refType="w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r" for="ch" forName="Child6" refType="w"/>
              <dgm:constr type="t" for="ch" forName="Child6" refType="h" fact="0.1784"/>
              <dgm:constr type="w" for="ch" forName="Child6" refType="w" fact="0.3523"/>
              <dgm:constr type="h" for="ch" forName="Child6" refType="h" fact="0.2907"/>
              <dgm:constr type="r" for="ch" forName="Child1" refType="w" fact="0.6754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else>
        </dgm:choose>
      </dgm:else>
    </dgm:choose>
    <dgm:forEach name="wrapper" axis="self" ptType="parTrans">
      <dgm:forEach name="accentRepeat" axis="self">
        <dgm:layoutNode name="Accent" styleLbl="bgShp">
          <dgm:alg type="sp"/>
          <dgm:shape xmlns:r="http://schemas.openxmlformats.org/officeDocument/2006/relationships" type="hexagon" r:blip="" zOrderOff="-2">
            <dgm:adjLst>
              <dgm:adj idx="1" val="0.289"/>
              <dgm:adj idx="2" val="1.1547"/>
            </dgm:adjLst>
          </dgm:shape>
          <dgm:presOf/>
        </dgm:layoutNode>
      </dgm:forEach>
    </dgm:forEach>
    <dgm:forEach name="Name20" axis="ch" ptType="node" cnt="1">
      <dgm:layoutNode name="Parent" styleLbl="node0">
        <dgm:varLst>
          <dgm:chMax val="6"/>
          <dgm:chPref val="6"/>
        </dgm:varLst>
        <dgm:alg type="tx"/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1" axis="ch ch" ptType="node node" st="1 1" cnt="1 1">
      <dgm:layoutNode name="Accent1">
        <dgm:alg type="sp"/>
        <dgm:shape xmlns:r="http://schemas.openxmlformats.org/officeDocument/2006/relationships" r:blip="" zOrderOff="-2">
          <dgm:adjLst/>
        </dgm:shape>
        <dgm:presOf/>
        <dgm:constrLst/>
        <dgm:forEach name="Name22" ref="accentRepeat"/>
      </dgm:layoutNode>
      <dgm:layoutNode name="Child1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3" axis="ch ch" ptType="node node" st="1 2" cnt="1 1">
      <dgm:layoutNode name="Accent2">
        <dgm:alg type="sp"/>
        <dgm:shape xmlns:r="http://schemas.openxmlformats.org/officeDocument/2006/relationships" r:blip="" zOrderOff="-2">
          <dgm:adjLst/>
        </dgm:shape>
        <dgm:presOf/>
        <dgm:constrLst/>
        <dgm:forEach name="Name24" ref="accentRepeat"/>
      </dgm:layoutNode>
      <dgm:layoutNode name="Child2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5" axis="ch ch" ptType="node node" st="1 3" cnt="1 1">
      <dgm:layoutNode name="Accent3">
        <dgm:alg type="sp"/>
        <dgm:shape xmlns:r="http://schemas.openxmlformats.org/officeDocument/2006/relationships" r:blip="" zOrderOff="-2">
          <dgm:adjLst/>
        </dgm:shape>
        <dgm:presOf/>
        <dgm:constrLst/>
        <dgm:forEach name="Name26" ref="accentRepeat"/>
      </dgm:layoutNode>
      <dgm:layoutNode name="Child3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7" axis="ch ch" ptType="node node" st="1 4" cnt="1 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  <dgm:layoutNode name="Child4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9" axis="ch ch" ptType="node node" st="1 5" cnt="1 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30" ref="accentRepeat"/>
      </dgm:layoutNode>
      <dgm:layoutNode name="Child5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1" axis="ch ch" ptType="node node" st="1 6" cnt="1 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32" ref="accentRepeat"/>
      </dgm:layoutNode>
      <dgm:layoutNode name="Child6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1/layout/HexagonRadial">
  <dgm:title val="Hexagon Radial"/>
  <dgm:desc val="Use to show a sequential process that relates to a central idea or theme. Limited to six Level 2 shapes. Works best with small amounts of text. Unused text does not appear, but remains available if you switch layouts."/>
  <dgm:catLst>
    <dgm:cat type="cycle" pri="8500"/>
    <dgm:cat type="officeonline" pri="9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  <dgm:pt modelId="15">
          <dgm:prSet phldr="1"/>
        </dgm:pt>
        <dgm:pt modelId="16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  <dgm:cxn modelId="80" srcId="10" destId="14" srcOrd="0" destOrd="0"/>
        <dgm:cxn modelId="90" srcId="10" destId="15" srcOrd="0" destOrd="0"/>
        <dgm:cxn modelId="100" srcId="10" destId="16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  <dgm:pt modelId="15">
          <dgm:prSet phldr="1"/>
        </dgm:pt>
        <dgm:pt modelId="16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  <dgm:cxn modelId="80" srcId="10" destId="14" srcOrd="0" destOrd="0"/>
        <dgm:cxn modelId="90" srcId="10" destId="15" srcOrd="0" destOrd="0"/>
        <dgm:cxn modelId="100" srcId="10" destId="16" srcOrd="0" destOrd="0"/>
      </dgm:cxnLst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st="1 1" cnt="1 0" func="cnt" op="equ" val="0">
            <dgm:alg type="composite">
              <dgm:param type="ar" val="1.156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5" axis="ch ch" ptType="node node" st="1 1" cnt="1 0" func="cnt" op="lte" val="1">
            <dgm:alg type="composite">
              <dgm:param type="ar" val="1.36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l" for="ch" forName="Accent1" refType="w" fact="0.1685"/>
              <dgm:constr type="t" for="ch" forName="Accent1" refType="h" fact="0.2946"/>
              <dgm:constr type="w" for="ch" forName="Accent1" refType="w" fact="0.462"/>
              <dgm:constr type="h" for="ch" forName="Accent1" refType="h" fact="0.5472"/>
              <dgm:constr type="l" for="ch" forName="Parent" refType="w" fact="0"/>
              <dgm:constr type="t" for="ch" forName="Parent" refType="h" fact="0.2885"/>
              <dgm:constr type="w" for="ch" forName="Parent" refType="w" fact="0.6013"/>
              <dgm:constr type="h" for="ch" forName="Parent" refType="h" fact="0.7115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5831"/>
            </dgm:constrLst>
          </dgm:if>
          <dgm:if name="Name6" axis="ch ch" ptType="node node" st="1 1" cnt="1 0" func="cnt" op="equ" val="2">
            <dgm:alg type="composite">
              <dgm:param type="ar" val="1.0619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l" for="ch" forName="Accent2" refType="w" fact="0.6413"/>
              <dgm:constr type="t" for="ch" forName="Accent2" refType="h" fact="0.3477"/>
              <dgm:constr type="w" for="ch" forName="Accent2" refType="w" fact="0.2269"/>
              <dgm:constr type="h" for="ch" forName="Accent2" refType="h" fact="0.2076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Parent" refType="w" fact="0"/>
              <dgm:constr type="t" for="ch" forName="Parent" refType="h" fact="0.2239"/>
              <dgm:constr type="w" for="ch" forName="Parent" refType="w" fact="0.6013"/>
              <dgm:constr type="h" for="ch" forName="Parent" refType="h" fact="0.5523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4527"/>
              <dgm:constr type="l" for="ch" forName="Child2" refType="w" fact="0.5073"/>
              <dgm:constr type="t" for="ch" forName="Child2" refType="h" fact="0.5473"/>
              <dgm:constr type="w" for="ch" forName="Child2" refType="w" fact="0.4927"/>
              <dgm:constr type="h" for="ch" forName="Child2" refType="h" fact="0.4527"/>
            </dgm:constrLst>
          </dgm:if>
          <dgm:if name="Name7" axis="ch ch" ptType="node node" st="1 1" cnt="1 0" func="cnt" op="equ" val="3">
            <dgm:alg type="composite">
              <dgm:param type="ar" val="0.8305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3" refType="w" fact="0.4573"/>
              <dgm:constr type="t" for="ch" forName="Accent3" refType="h" fact="0.6145"/>
              <dgm:constr type="w" for="ch" forName="Accent3" refType="w" fact="0.2269"/>
              <dgm:constr type="h" for="ch" forName="Accent3" refType="h" fact="0.1623"/>
              <dgm:constr type="l" for="ch" forName="Accent2" refType="w" fact="0.6413"/>
              <dgm:constr type="t" for="ch" forName="Accent2" refType="h" fact="0.2719"/>
              <dgm:constr type="w" for="ch" forName="Accent2" refType="w" fact="0.2269"/>
              <dgm:constr type="h" for="ch" forName="Accent2" refType="h" fact="0.162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3" refType="w" fact="0.0554"/>
              <dgm:constr type="t" for="ch" forName="Child3" refType="h" fact="0.646"/>
              <dgm:constr type="w" for="ch" forName="Child3" refType="w" fact="0.4927"/>
              <dgm:constr type="h" for="ch" forName="Child3" refType="h" fact="0.354"/>
              <dgm:constr type="l" for="ch" forName="Parent" refType="w" fact="0"/>
              <dgm:constr type="t" for="ch" forName="Parent" refType="h" fact="0.1751"/>
              <dgm:constr type="w" for="ch" forName="Parent" refType="w" fact="0.6013"/>
              <dgm:constr type="h" for="ch" forName="Parent" refType="h" fact="0.4319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354"/>
              <dgm:constr type="l" for="ch" forName="Child2" refType="w" fact="0.5073"/>
              <dgm:constr type="t" for="ch" forName="Child2" refType="h" fact="0.428"/>
              <dgm:constr type="w" for="ch" forName="Child2" refType="w" fact="0.4927"/>
              <dgm:constr type="h" for="ch" forName="Child2" refType="h" fact="0.354"/>
            </dgm:constrLst>
          </dgm:if>
          <dgm:if name="Name8" axis="ch ch" ptType="node node" st="1 1" cnt="1 0" func="cnt" op="equ" val="4">
            <dgm:alg type="composite">
              <dgm:param type="ar" val="0.682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4" refType="w" fact="0.4573"/>
              <dgm:constr type="t" for="ch" forName="Accent4" refType="h" fact="0.6834"/>
              <dgm:constr type="w" for="ch" forName="Accent4" refType="w" fact="0.2269"/>
              <dgm:constr type="h" for="ch" forName="Accent4" refType="h" fact="0.1333"/>
              <dgm:constr type="l" for="ch" forName="Accent3" refType="w" fact="0.6413"/>
              <dgm:constr type="t" for="ch" forName="Accent3" refType="h" fact="0.4021"/>
              <dgm:constr type="w" for="ch" forName="Accent3" refType="w" fact="0.2269"/>
              <dgm:constr type="h" for="ch" forName="Accent3" refType="h" fact="0.1333"/>
              <dgm:constr type="l" for="ch" forName="Accent2" refType="w" fact="0.3765"/>
              <dgm:constr type="t" for="ch" forName="Accent2" refType="h" fact="0.1529"/>
              <dgm:constr type="w" for="ch" forName="Accent2" refType="w" fact="0.2269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0554"/>
              <dgm:constr type="t" for="ch" forName="Child4" refType="h" fact="0.7093"/>
              <dgm:constr type="w" for="ch" forName="Child4" refType="w" fact="0.4927"/>
              <dgm:constr type="h" for="ch" forName="Child4" refType="h" fact="0.2907"/>
              <dgm:constr type="l" for="ch" forName="Parent" refType="w" fact="0"/>
              <dgm:constr type="t" for="ch" forName="Parent" refType="h" fact="0.3226"/>
              <dgm:constr type="w" for="ch" forName="Parent" refType="w" fact="0.6013"/>
              <dgm:constr type="h" for="ch" forName="Parent" refType="h" fact="0.3547"/>
              <dgm:constr type="l" for="ch" forName="Child2" refType="w" fact="0.5073"/>
              <dgm:constr type="t" for="ch" forName="Child2" refType="h" fact="0.1788"/>
              <dgm:constr type="w" for="ch" forName="Child2" refType="w" fact="0.4927"/>
              <dgm:constr type="h" for="ch" forName="Child2" refType="h" fact="0.2907"/>
              <dgm:constr type="l" for="ch" forName="Child3" refType="w" fact="0.5073"/>
              <dgm:constr type="t" for="ch" forName="Child3" refType="h" fact="0.5303"/>
              <dgm:constr type="w" for="ch" forName="Child3" refType="w" fact="0.4927"/>
              <dgm:constr type="h" for="ch" forName="Child3" refType="h" fact="0.2907"/>
              <dgm:constr type="l" for="ch" forName="Child1" refType="w" fact="0.0554"/>
              <dgm:constr type="t" for="ch" forName="Child1" refType="h" fact="0"/>
              <dgm:constr type="w" for="ch" forName="Child1" refType="w" fact="0.4927"/>
              <dgm:constr type="h" for="ch" forName="Child1" refType="h" fact="0.2907"/>
            </dgm:constrLst>
          </dgm:if>
          <dgm:if name="Name9" axis="ch ch" ptType="node node" st="1 1" cnt="1 0" func="cnt" op="equ" val="5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5" refType="w" fact="0.2858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l" for="ch" forName="Accent4" refType="w" fact="0.612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l" for="ch" forName="Accent3" refType="w" fact="0.743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l" for="ch" forName="Accent2" refType="w" fact="0.5542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3246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l" for="ch" forName="Parent" refType="w" fact="0.28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l" for="ch" forName="Child2" refType="w" fact="0.6477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l" for="ch" forName="Child3" refType="w" fact="0.6477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l" for="ch" forName="Child5" refType="w" fact="0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l" for="ch" forName="Child1" refType="w" fact="0.3246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if>
          <dgm:else name="Name10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6" refType="primFontSz" refFor="des" refForName="Parent" op="lte"/>
              <dgm:constr type="primFontSz" for="des" forName="Child7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ptType="node" op="equ" val="65"/>
              <dgm:constr type="l" for="ch" forName="Accent6" refType="w" fact="0.0934"/>
              <dgm:constr type="t" for="ch" forName="Accent6" refType="h" fact="0.4635"/>
              <dgm:constr type="w" for="ch" forName="Accent6" refType="w" fact="0.1622"/>
              <dgm:constr type="h" for="ch" forName="Accent6" refType="h" fact="0.1333"/>
              <dgm:constr type="l" for="ch" forName="Accent5" refType="w" fact="0.2858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l" for="ch" forName="Accent4" refType="w" fact="0.612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l" for="ch" forName="Accent3" refType="w" fact="0.743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l" for="ch" forName="Accent2" refType="w" fact="0.5542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3246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l" for="ch" forName="Parent" refType="w" fact="0.28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l" for="ch" forName="Child2" refType="w" fact="0.6477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l" for="ch" forName="Child3" refType="w" fact="0.6477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l" for="ch" forName="Child5" refType="w" fact="0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l" for="ch" forName="Child6" refType="w" fact="0"/>
              <dgm:constr type="t" for="ch" forName="Child6" refType="h" fact="0.1784"/>
              <dgm:constr type="w" for="ch" forName="Child6" refType="w" fact="0.3523"/>
              <dgm:constr type="h" for="ch" forName="Child6" refType="h" fact="0.2907"/>
              <dgm:constr type="l" for="ch" forName="Child1" refType="w" fact="0.3246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else>
        </dgm:choose>
      </dgm:if>
      <dgm:else name="Name11">
        <dgm:choose name="Name12">
          <dgm:if name="Name13" axis="ch ch" ptType="node node" st="1 1" cnt="1 0" func="cnt" op="equ" val="0">
            <dgm:alg type="composite">
              <dgm:param type="ar" val="1.156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14" axis="ch ch" ptType="node node" st="1 1" cnt="1 0" func="cnt" op="lte" val="1">
            <dgm:alg type="composite">
              <dgm:param type="ar" val="1.36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r" for="ch" forName="Accent1" refType="w" fact="0.8315"/>
              <dgm:constr type="t" for="ch" forName="Accent1" refType="h" fact="0.2946"/>
              <dgm:constr type="w" for="ch" forName="Accent1" refType="w" fact="0.462"/>
              <dgm:constr type="h" for="ch" forName="Accent1" refType="h" fact="0.5472"/>
              <dgm:constr type="r" for="ch" forName="Parent" refType="w"/>
              <dgm:constr type="t" for="ch" forName="Parent" refType="h" fact="0.2885"/>
              <dgm:constr type="w" for="ch" forName="Parent" refType="w" fact="0.6013"/>
              <dgm:constr type="h" for="ch" forName="Parent" refType="h" fact="0.7115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5831"/>
            </dgm:constrLst>
          </dgm:if>
          <dgm:if name="Name15" axis="ch ch" ptType="node node" st="1 1" cnt="1 0" func="cnt" op="equ" val="2">
            <dgm:alg type="composite">
              <dgm:param type="ar" val="1.0619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r" for="ch" forName="Accent2" refType="w" fact="0.3587"/>
              <dgm:constr type="t" for="ch" forName="Accent2" refType="h" fact="0.3477"/>
              <dgm:constr type="w" for="ch" forName="Accent2" refType="w" fact="0.2269"/>
              <dgm:constr type="h" for="ch" forName="Accent2" refType="h" fact="0.2076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Parent" refType="w"/>
              <dgm:constr type="t" for="ch" forName="Parent" refType="h" fact="0.2239"/>
              <dgm:constr type="w" for="ch" forName="Parent" refType="w" fact="0.6013"/>
              <dgm:constr type="h" for="ch" forName="Parent" refType="h" fact="0.5523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4527"/>
              <dgm:constr type="r" for="ch" forName="Child2" refType="w" fact="0.5073"/>
              <dgm:constr type="t" for="ch" forName="Child2" refType="h" fact="0.5473"/>
              <dgm:constr type="w" for="ch" forName="Child2" refType="w" fact="0.4927"/>
              <dgm:constr type="h" for="ch" forName="Child2" refType="h" fact="0.4527"/>
            </dgm:constrLst>
          </dgm:if>
          <dgm:if name="Name16" axis="ch ch" ptType="node node" st="1 1" cnt="1 0" func="cnt" op="equ" val="3">
            <dgm:alg type="composite">
              <dgm:param type="ar" val="0.8305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Accent3" refType="w" fact="0.5427"/>
              <dgm:constr type="t" for="ch" forName="Accent3" refType="h" fact="0.6145"/>
              <dgm:constr type="w" for="ch" forName="Accent3" refType="w" fact="0.2269"/>
              <dgm:constr type="h" for="ch" forName="Accent3" refType="h" fact="0.1623"/>
              <dgm:constr type="r" for="ch" forName="Accent2" refType="w" fact="0.3587"/>
              <dgm:constr type="t" for="ch" forName="Accent2" refType="h" fact="0.2719"/>
              <dgm:constr type="w" for="ch" forName="Accent2" refType="w" fact="0.2269"/>
              <dgm:constr type="h" for="ch" forName="Accent2" refType="h" fact="0.162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3" refType="w" fact="0.9446"/>
              <dgm:constr type="t" for="ch" forName="Child3" refType="h" fact="0.646"/>
              <dgm:constr type="w" for="ch" forName="Child3" refType="w" fact="0.4927"/>
              <dgm:constr type="h" for="ch" forName="Child3" refType="h" fact="0.354"/>
              <dgm:constr type="r" for="ch" forName="Parent" refType="w"/>
              <dgm:constr type="t" for="ch" forName="Parent" refType="h" fact="0.1751"/>
              <dgm:constr type="w" for="ch" forName="Parent" refType="w" fact="0.6013"/>
              <dgm:constr type="h" for="ch" forName="Parent" refType="h" fact="0.4319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354"/>
              <dgm:constr type="r" for="ch" forName="Child2" refType="w" fact="0.4927"/>
              <dgm:constr type="t" for="ch" forName="Child2" refType="h" fact="0.428"/>
              <dgm:constr type="w" for="ch" forName="Child2" refType="w" fact="0.4927"/>
              <dgm:constr type="h" for="ch" forName="Child2" refType="h" fact="0.354"/>
            </dgm:constrLst>
          </dgm:if>
          <dgm:if name="Name17" axis="ch ch" ptType="node node" st="1 1" cnt="1 0" func="cnt" op="equ" val="4">
            <dgm:alg type="composite">
              <dgm:param type="ar" val="0.682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Accent4" refType="w" fact="0.5427"/>
              <dgm:constr type="t" for="ch" forName="Accent4" refType="h" fact="0.6834"/>
              <dgm:constr type="w" for="ch" forName="Accent4" refType="w" fact="0.2269"/>
              <dgm:constr type="h" for="ch" forName="Accent4" refType="h" fact="0.1333"/>
              <dgm:constr type="r" for="ch" forName="Accent3" refType="w" fact="0.3587"/>
              <dgm:constr type="t" for="ch" forName="Accent3" refType="h" fact="0.4021"/>
              <dgm:constr type="w" for="ch" forName="Accent3" refType="w" fact="0.2269"/>
              <dgm:constr type="h" for="ch" forName="Accent3" refType="h" fact="0.1333"/>
              <dgm:constr type="r" for="ch" forName="Accent2" refType="w" fact="0.6235"/>
              <dgm:constr type="t" for="ch" forName="Accent2" refType="h" fact="0.1529"/>
              <dgm:constr type="w" for="ch" forName="Accent2" refType="w" fact="0.2269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9446"/>
              <dgm:constr type="t" for="ch" forName="Child4" refType="h" fact="0.7093"/>
              <dgm:constr type="w" for="ch" forName="Child4" refType="w" fact="0.4927"/>
              <dgm:constr type="h" for="ch" forName="Child4" refType="h" fact="0.2907"/>
              <dgm:constr type="r" for="ch" forName="Parent" refType="w"/>
              <dgm:constr type="t" for="ch" forName="Parent" refType="h" fact="0.3226"/>
              <dgm:constr type="w" for="ch" forName="Parent" refType="w" fact="0.6013"/>
              <dgm:constr type="h" for="ch" forName="Parent" refType="h" fact="0.3547"/>
              <dgm:constr type="r" for="ch" forName="Child2" refType="w" fact="0.4927"/>
              <dgm:constr type="t" for="ch" forName="Child2" refType="h" fact="0.1788"/>
              <dgm:constr type="w" for="ch" forName="Child2" refType="w" fact="0.4927"/>
              <dgm:constr type="h" for="ch" forName="Child2" refType="h" fact="0.2907"/>
              <dgm:constr type="r" for="ch" forName="Child3" refType="w" fact="0.4927"/>
              <dgm:constr type="t" for="ch" forName="Child3" refType="h" fact="0.5303"/>
              <dgm:constr type="w" for="ch" forName="Child3" refType="w" fact="0.4927"/>
              <dgm:constr type="h" for="ch" forName="Child3" refType="h" fact="0.2907"/>
              <dgm:constr type="r" for="ch" forName="Child1" refType="w" fact="0.9446"/>
              <dgm:constr type="t" for="ch" forName="Child1" refType="h" fact="0"/>
              <dgm:constr type="w" for="ch" forName="Child1" refType="w" fact="0.4927"/>
              <dgm:constr type="h" for="ch" forName="Child1" refType="h" fact="0.2907"/>
            </dgm:constrLst>
          </dgm:if>
          <dgm:if name="Name18" axis="ch ch" ptType="node node" st="1 1" cnt="1 0" func="cnt" op="equ" val="5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Accent5" refType="w" fact="0.7142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r" for="ch" forName="Accent4" refType="w" fact="0.388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r" for="ch" forName="Accent3" refType="w" fact="0.256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r" for="ch" forName="Accent2" refType="w" fact="0.4458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6754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r" for="ch" forName="Parent" refType="w" fact="0.71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r" for="ch" forName="Child2" refType="w" fact="0.3523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r" for="ch" forName="Child3" refType="w" fact="0.3523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r" for="ch" forName="Child5" refType="w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r" for="ch" forName="Child1" refType="w" fact="0.6754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if>
          <dgm:else name="Name19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6" refType="primFontSz" refFor="des" refForName="Parent" op="lte"/>
              <dgm:constr type="primFontSz" for="des" forName="Child7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ptType="node" op="equ" val="65"/>
              <dgm:constr type="r" for="ch" forName="Accent6" refType="w" fact="0.9066"/>
              <dgm:constr type="t" for="ch" forName="Accent6" refType="h" fact="0.4635"/>
              <dgm:constr type="w" for="ch" forName="Accent6" refType="w" fact="0.1622"/>
              <dgm:constr type="h" for="ch" forName="Accent6" refType="h" fact="0.1333"/>
              <dgm:constr type="r" for="ch" forName="Accent5" refType="w" fact="0.7142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r" for="ch" forName="Accent4" refType="w" fact="0.388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r" for="ch" forName="Accent3" refType="w" fact="0.256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r" for="ch" forName="Accent2" refType="w" fact="0.4458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6754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r" for="ch" forName="Parent" refType="w" fact="0.71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r" for="ch" forName="Child2" refType="w" fact="0.3523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r" for="ch" forName="Child3" refType="w" fact="0.3523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r" for="ch" forName="Child5" refType="w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r" for="ch" forName="Child6" refType="w"/>
              <dgm:constr type="t" for="ch" forName="Child6" refType="h" fact="0.1784"/>
              <dgm:constr type="w" for="ch" forName="Child6" refType="w" fact="0.3523"/>
              <dgm:constr type="h" for="ch" forName="Child6" refType="h" fact="0.2907"/>
              <dgm:constr type="r" for="ch" forName="Child1" refType="w" fact="0.6754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else>
        </dgm:choose>
      </dgm:else>
    </dgm:choose>
    <dgm:forEach name="wrapper" axis="self" ptType="parTrans">
      <dgm:forEach name="accentRepeat" axis="self">
        <dgm:layoutNode name="Accent" styleLbl="bgShp">
          <dgm:alg type="sp"/>
          <dgm:shape xmlns:r="http://schemas.openxmlformats.org/officeDocument/2006/relationships" type="hexagon" r:blip="" zOrderOff="-2">
            <dgm:adjLst>
              <dgm:adj idx="1" val="0.289"/>
              <dgm:adj idx="2" val="1.1547"/>
            </dgm:adjLst>
          </dgm:shape>
          <dgm:presOf/>
        </dgm:layoutNode>
      </dgm:forEach>
    </dgm:forEach>
    <dgm:forEach name="Name20" axis="ch" ptType="node" cnt="1">
      <dgm:layoutNode name="Parent" styleLbl="node0">
        <dgm:varLst>
          <dgm:chMax val="6"/>
          <dgm:chPref val="6"/>
        </dgm:varLst>
        <dgm:alg type="tx"/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1" axis="ch ch" ptType="node node" st="1 1" cnt="1 1">
      <dgm:layoutNode name="Accent1">
        <dgm:alg type="sp"/>
        <dgm:shape xmlns:r="http://schemas.openxmlformats.org/officeDocument/2006/relationships" r:blip="" zOrderOff="-2">
          <dgm:adjLst/>
        </dgm:shape>
        <dgm:presOf/>
        <dgm:constrLst/>
        <dgm:forEach name="Name22" ref="accentRepeat"/>
      </dgm:layoutNode>
      <dgm:layoutNode name="Child1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3" axis="ch ch" ptType="node node" st="1 2" cnt="1 1">
      <dgm:layoutNode name="Accent2">
        <dgm:alg type="sp"/>
        <dgm:shape xmlns:r="http://schemas.openxmlformats.org/officeDocument/2006/relationships" r:blip="" zOrderOff="-2">
          <dgm:adjLst/>
        </dgm:shape>
        <dgm:presOf/>
        <dgm:constrLst/>
        <dgm:forEach name="Name24" ref="accentRepeat"/>
      </dgm:layoutNode>
      <dgm:layoutNode name="Child2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5" axis="ch ch" ptType="node node" st="1 3" cnt="1 1">
      <dgm:layoutNode name="Accent3">
        <dgm:alg type="sp"/>
        <dgm:shape xmlns:r="http://schemas.openxmlformats.org/officeDocument/2006/relationships" r:blip="" zOrderOff="-2">
          <dgm:adjLst/>
        </dgm:shape>
        <dgm:presOf/>
        <dgm:constrLst/>
        <dgm:forEach name="Name26" ref="accentRepeat"/>
      </dgm:layoutNode>
      <dgm:layoutNode name="Child3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7" axis="ch ch" ptType="node node" st="1 4" cnt="1 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  <dgm:layoutNode name="Child4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9" axis="ch ch" ptType="node node" st="1 5" cnt="1 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30" ref="accentRepeat"/>
      </dgm:layoutNode>
      <dgm:layoutNode name="Child5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1" axis="ch ch" ptType="node node" st="1 6" cnt="1 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32" ref="accentRepeat"/>
      </dgm:layoutNode>
      <dgm:layoutNode name="Child6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3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75D08A-A3E7-468D-B25F-56A8C1A55FA4}" type="datetimeFigureOut">
              <a:rPr lang="en-US" smtClean="0"/>
              <a:pPr/>
              <a:t>6/7/2020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E6FAA2-A010-41F0-B4C9-4874C6F66C18}" type="slidenum">
              <a:rPr lang="en-IN" smtClean="0"/>
              <a:pPr/>
              <a:t>‹#›</a:t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IN" dirty="0" smtClean="0"/>
              <a:t>Micro as well</a:t>
            </a:r>
            <a:r>
              <a:rPr lang="en-IN" baseline="0" dirty="0" smtClean="0"/>
              <a:t> as macro level analysis is possible</a:t>
            </a:r>
          </a:p>
          <a:p>
            <a:r>
              <a:rPr lang="en-IN" baseline="0" dirty="0" smtClean="0"/>
              <a:t>Zoom in and zoom out</a:t>
            </a:r>
          </a:p>
          <a:p>
            <a:endParaRPr lang="en-IN" baseline="0" dirty="0" smtClean="0"/>
          </a:p>
          <a:p>
            <a:r>
              <a:rPr lang="en-IN" baseline="0" dirty="0" smtClean="0"/>
              <a:t>Possible usages:</a:t>
            </a:r>
          </a:p>
          <a:p>
            <a:endParaRPr lang="en-IN" baseline="0" dirty="0" smtClean="0"/>
          </a:p>
          <a:p>
            <a:r>
              <a:rPr lang="en-US" baseline="0" dirty="0" smtClean="0"/>
              <a:t>1. Clinical Research </a:t>
            </a:r>
          </a:p>
          <a:p>
            <a:r>
              <a:rPr lang="en-US" baseline="0" dirty="0" smtClean="0"/>
              <a:t>2. Pricing and Market Access </a:t>
            </a:r>
          </a:p>
          <a:p>
            <a:r>
              <a:rPr lang="en-US" baseline="0" dirty="0" smtClean="0"/>
              <a:t>3. Pre-Approval Communication and Scientific Exchange </a:t>
            </a:r>
          </a:p>
          <a:p>
            <a:r>
              <a:rPr lang="en-US" baseline="0" dirty="0" smtClean="0"/>
              <a:t>4. Promotional Interactions and Content</a:t>
            </a:r>
          </a:p>
          <a:p>
            <a:r>
              <a:rPr lang="en-US" baseline="0" dirty="0" smtClean="0"/>
              <a:t>5. Fees for Service</a:t>
            </a:r>
          </a:p>
          <a:p>
            <a:r>
              <a:rPr lang="en-US" baseline="0" dirty="0" smtClean="0"/>
              <a:t>6. Interactions with Patients and Patient Organizations</a:t>
            </a:r>
          </a:p>
          <a:p>
            <a:r>
              <a:rPr lang="en-US" baseline="0" dirty="0" smtClean="0"/>
              <a:t>7. External training </a:t>
            </a:r>
          </a:p>
          <a:p>
            <a:endParaRPr lang="en-IN" baseline="0" dirty="0" smtClean="0"/>
          </a:p>
          <a:p>
            <a:endParaRPr lang="en-IN" baseline="0" dirty="0" smtClean="0"/>
          </a:p>
          <a:p>
            <a:r>
              <a:rPr lang="en-IN" baseline="0" dirty="0" smtClean="0"/>
              <a:t>The ADSL data useful for:</a:t>
            </a:r>
          </a:p>
          <a:p>
            <a:endParaRPr lang="en-IN" baseline="0" dirty="0" smtClean="0"/>
          </a:p>
          <a:p>
            <a:r>
              <a:rPr lang="en-IN" baseline="0" dirty="0" smtClean="0"/>
              <a:t>This has not been done since 2011 in the hospital as well as this kind of analysis has not taken place in Ayurvedic area.</a:t>
            </a:r>
          </a:p>
          <a:p>
            <a:r>
              <a:rPr lang="en-IN" baseline="0" dirty="0" smtClean="0"/>
              <a:t>Individual patient comprehensive view – </a:t>
            </a:r>
          </a:p>
          <a:p>
            <a:pPr marL="228600" indent="-228600">
              <a:buFont typeface="+mj-lt"/>
              <a:buAutoNum type="arabicPeriod"/>
            </a:pPr>
            <a:r>
              <a:rPr lang="en-IN" baseline="0" dirty="0" smtClean="0"/>
              <a:t>Covering all diseases reported as per visit</a:t>
            </a:r>
          </a:p>
          <a:p>
            <a:pPr marL="228600" indent="-228600">
              <a:buFont typeface="+mj-lt"/>
              <a:buAutoNum type="arabicPeriod"/>
            </a:pPr>
            <a:r>
              <a:rPr lang="en-IN" baseline="0" dirty="0" smtClean="0"/>
              <a:t>Corresponding medicines prescribed</a:t>
            </a:r>
          </a:p>
          <a:p>
            <a:pPr marL="228600" indent="-228600">
              <a:buFont typeface="+mj-lt"/>
              <a:buAutoNum type="arabicPeriod"/>
            </a:pPr>
            <a:r>
              <a:rPr lang="en-IN" baseline="0" dirty="0" smtClean="0"/>
              <a:t>Corresponding services prescribed </a:t>
            </a:r>
          </a:p>
          <a:p>
            <a:pPr marL="228600" indent="-228600">
              <a:buFont typeface="+mj-lt"/>
              <a:buAutoNum type="arabicPeriod"/>
            </a:pPr>
            <a:r>
              <a:rPr lang="en-IN" baseline="0" dirty="0" smtClean="0"/>
              <a:t>Covering complete In patient and Out patient information for the patient</a:t>
            </a:r>
          </a:p>
          <a:p>
            <a:pPr marL="0" indent="0">
              <a:buFont typeface="+mj-lt"/>
              <a:buNone/>
            </a:pPr>
            <a:r>
              <a:rPr lang="en-IN" baseline="0" dirty="0" smtClean="0"/>
              <a:t>Has been generated.</a:t>
            </a:r>
          </a:p>
          <a:p>
            <a:pPr marL="0" indent="0">
              <a:buFont typeface="+mj-lt"/>
              <a:buNone/>
            </a:pPr>
            <a:endParaRPr lang="en-IN" baseline="0" dirty="0" smtClean="0"/>
          </a:p>
          <a:p>
            <a:pPr marL="0" indent="0">
              <a:buFont typeface="+mj-lt"/>
              <a:buNone/>
            </a:pPr>
            <a:r>
              <a:rPr lang="en-IN" baseline="0" dirty="0" smtClean="0"/>
              <a:t>A subset of patients experiencing similar diseases is possible, </a:t>
            </a:r>
          </a:p>
          <a:p>
            <a:pPr marL="0" indent="0">
              <a:buFont typeface="+mj-lt"/>
              <a:buNone/>
            </a:pPr>
            <a:r>
              <a:rPr lang="en-IN" baseline="0" dirty="0" smtClean="0"/>
              <a:t>A subset of patients prescribed with a specific medicine is possible.</a:t>
            </a:r>
          </a:p>
          <a:p>
            <a:pPr marL="0" indent="0">
              <a:buFont typeface="+mj-lt"/>
              <a:buNone/>
            </a:pPr>
            <a:endParaRPr lang="en-IN" baseline="0" dirty="0" smtClean="0"/>
          </a:p>
          <a:p>
            <a:pPr marL="0" indent="0">
              <a:buFont typeface="+mj-lt"/>
              <a:buNone/>
            </a:pPr>
            <a:r>
              <a:rPr lang="en-IN" baseline="0" dirty="0" smtClean="0"/>
              <a:t>Complicated combinations of patients having certain diseases reported before and after certain diseases is possible.</a:t>
            </a:r>
          </a:p>
          <a:p>
            <a:pPr marL="0" indent="0">
              <a:buFont typeface="+mj-lt"/>
              <a:buNone/>
            </a:pPr>
            <a:r>
              <a:rPr lang="en-IN" baseline="0" dirty="0" smtClean="0"/>
              <a:t>Similar combinations of treatments</a:t>
            </a:r>
          </a:p>
          <a:p>
            <a:pPr marL="0" indent="0">
              <a:buFont typeface="+mj-lt"/>
              <a:buNone/>
            </a:pPr>
            <a:endParaRPr lang="en-IN" baseline="0" dirty="0" smtClean="0"/>
          </a:p>
          <a:p>
            <a:pPr marL="0" indent="0">
              <a:buFont typeface="+mj-lt"/>
              <a:buNone/>
            </a:pPr>
            <a:r>
              <a:rPr lang="en-IN" baseline="0" dirty="0" smtClean="0"/>
              <a:t>Patient ID is not present in each domain, but patient visit is used as the primary key [may be a suboptimal way to set-up the database]</a:t>
            </a:r>
          </a:p>
          <a:p>
            <a:pPr marL="0" indent="0">
              <a:buFont typeface="+mj-lt"/>
              <a:buNone/>
            </a:pPr>
            <a:endParaRPr lang="en-IN" baseline="0" dirty="0" smtClean="0"/>
          </a:p>
          <a:p>
            <a:r>
              <a:rPr lang="en-IN" baseline="0" dirty="0" smtClean="0"/>
              <a:t>RMSD patients visit the hospital premises more often than that of the metabolic patients.</a:t>
            </a:r>
          </a:p>
          <a:p>
            <a:r>
              <a:rPr lang="en-IN" baseline="0" dirty="0" smtClean="0"/>
              <a:t>More out patient visits compared to in </a:t>
            </a:r>
            <a:r>
              <a:rPr lang="en-IN" baseline="0" smtClean="0"/>
              <a:t>patient visits.</a:t>
            </a:r>
          </a:p>
          <a:p>
            <a:endParaRPr lang="en-IN" baseline="0" dirty="0" smtClean="0"/>
          </a:p>
          <a:p>
            <a:endParaRPr lang="en-IN" baseline="0" dirty="0" smtClean="0"/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E6FAA2-A010-41F0-B4C9-4874C6F66C18}" type="slidenum">
              <a:rPr lang="en-IN" smtClean="0"/>
              <a:pPr/>
              <a:t>1</a:t>
            </a:fld>
            <a:endParaRPr lang="en-I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E6FAA2-A010-41F0-B4C9-4874C6F66C18}" type="slidenum">
              <a:rPr lang="en-IN" smtClean="0"/>
              <a:pPr/>
              <a:t>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50137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E6FAA2-A010-41F0-B4C9-4874C6F66C18}" type="slidenum">
              <a:rPr lang="en-IN" smtClean="0"/>
              <a:pPr/>
              <a:t>48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982167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D14C0-0590-4BCF-A2BF-D5E35D90D1B5}" type="datetime1">
              <a:rPr lang="en-US" smtClean="0"/>
              <a:pPr/>
              <a:t>6/7/2020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A73A5-E307-49AE-B713-67FB3933783B}" type="slidenum">
              <a:rPr lang="en-IN" smtClean="0"/>
              <a:pPr/>
              <a:t>‹#›</a:t>
            </a:fld>
            <a:endParaRPr lang="en-IN"/>
          </a:p>
        </p:txBody>
      </p:sp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715281" y="0"/>
            <a:ext cx="1428751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A0199-58AE-4DE4-AFB2-A2ABA5EAB57B}" type="datetime1">
              <a:rPr lang="en-US" smtClean="0"/>
              <a:pPr/>
              <a:t>6/7/2020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A73A5-E307-49AE-B713-67FB3933783B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B125C-8A7E-41F9-8025-4D898F965B37}" type="datetime1">
              <a:rPr lang="en-US" smtClean="0"/>
              <a:pPr/>
              <a:t>6/7/2020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A73A5-E307-49AE-B713-67FB3933783B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AA029-644C-48F0-A984-5BCFA9A87740}" type="datetime1">
              <a:rPr lang="en-US" smtClean="0"/>
              <a:pPr/>
              <a:t>6/7/2020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BD6A-D98C-43D1-B699-6CD60B7B8EE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2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715281" y="0"/>
            <a:ext cx="1428751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7800401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F411BC-123B-4F79-A0B7-388FA5C3D902}" type="datetime1">
              <a:rPr lang="en-US" smtClean="0"/>
              <a:pPr/>
              <a:t>6/7/2020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BD6A-D98C-43D1-B699-6CD60B7B8EE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2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715281" y="0"/>
            <a:ext cx="1428751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851126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41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6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89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67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34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13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F71C1-1323-4CE2-A487-94F2BD939211}" type="datetime1">
              <a:rPr lang="en-US" smtClean="0"/>
              <a:pPr/>
              <a:t>6/7/2020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BD6A-D98C-43D1-B699-6CD60B7B8EE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0235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8D3A63-453E-424C-B6E5-00CAD8E7F970}" type="datetime1">
              <a:rPr lang="en-US" smtClean="0"/>
              <a:pPr/>
              <a:t>6/7/2020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BD6A-D98C-43D1-B699-6CD60B7B8EE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9530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8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1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1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C8C14-5A42-4923-B508-3AFCA50ACEDD}" type="datetime1">
              <a:rPr lang="en-US" smtClean="0"/>
              <a:pPr/>
              <a:t>6/7/2020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BD6A-D98C-43D1-B699-6CD60B7B8EE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03301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E6AF5-B2B3-4094-B5B6-0DCE5A481B82}" type="datetime1">
              <a:rPr lang="en-US" smtClean="0"/>
              <a:pPr/>
              <a:t>6/7/2020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BD6A-D98C-43D1-B699-6CD60B7B8EE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53975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ED67F-0F60-47B1-B009-F4A0F1F8E451}" type="datetime1">
              <a:rPr lang="en-US" smtClean="0"/>
              <a:pPr/>
              <a:t>6/7/2020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BD6A-D98C-43D1-B699-6CD60B7B8EE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7446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892" indent="0">
              <a:buNone/>
              <a:defRPr sz="1050"/>
            </a:lvl2pPr>
            <a:lvl3pPr marL="685783" indent="0">
              <a:buNone/>
              <a:defRPr sz="900"/>
            </a:lvl3pPr>
            <a:lvl4pPr marL="1028675" indent="0">
              <a:buNone/>
              <a:defRPr sz="750"/>
            </a:lvl4pPr>
            <a:lvl5pPr marL="1371566" indent="0">
              <a:buNone/>
              <a:defRPr sz="750"/>
            </a:lvl5pPr>
            <a:lvl6pPr marL="1714457" indent="0">
              <a:buNone/>
              <a:defRPr sz="750"/>
            </a:lvl6pPr>
            <a:lvl7pPr marL="2057348" indent="0">
              <a:buNone/>
              <a:defRPr sz="750"/>
            </a:lvl7pPr>
            <a:lvl8pPr marL="2400240" indent="0">
              <a:buNone/>
              <a:defRPr sz="750"/>
            </a:lvl8pPr>
            <a:lvl9pPr marL="2743132" indent="0">
              <a:buNone/>
              <a:defRPr sz="75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64AE53-B17C-4BCC-BDA1-B3947D9CDA78}" type="datetime1">
              <a:rPr lang="en-US" smtClean="0"/>
              <a:pPr/>
              <a:t>6/7/2020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BD6A-D98C-43D1-B699-6CD60B7B8EE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2451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D8DF2-98B6-4E80-9D38-36DC8001AE63}" type="datetime1">
              <a:rPr lang="en-US" smtClean="0"/>
              <a:pPr/>
              <a:t>6/7/2020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A73A5-E307-49AE-B713-67FB3933783B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892" indent="0">
              <a:buNone/>
              <a:defRPr sz="2100"/>
            </a:lvl2pPr>
            <a:lvl3pPr marL="685783" indent="0">
              <a:buNone/>
              <a:defRPr sz="1800"/>
            </a:lvl3pPr>
            <a:lvl4pPr marL="1028675" indent="0">
              <a:buNone/>
              <a:defRPr sz="1500"/>
            </a:lvl4pPr>
            <a:lvl5pPr marL="1371566" indent="0">
              <a:buNone/>
              <a:defRPr sz="1500"/>
            </a:lvl5pPr>
            <a:lvl6pPr marL="1714457" indent="0">
              <a:buNone/>
              <a:defRPr sz="1500"/>
            </a:lvl6pPr>
            <a:lvl7pPr marL="2057348" indent="0">
              <a:buNone/>
              <a:defRPr sz="1500"/>
            </a:lvl7pPr>
            <a:lvl8pPr marL="2400240" indent="0">
              <a:buNone/>
              <a:defRPr sz="1500"/>
            </a:lvl8pPr>
            <a:lvl9pPr marL="2743132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892" indent="0">
              <a:buNone/>
              <a:defRPr sz="1050"/>
            </a:lvl2pPr>
            <a:lvl3pPr marL="685783" indent="0">
              <a:buNone/>
              <a:defRPr sz="900"/>
            </a:lvl3pPr>
            <a:lvl4pPr marL="1028675" indent="0">
              <a:buNone/>
              <a:defRPr sz="750"/>
            </a:lvl4pPr>
            <a:lvl5pPr marL="1371566" indent="0">
              <a:buNone/>
              <a:defRPr sz="750"/>
            </a:lvl5pPr>
            <a:lvl6pPr marL="1714457" indent="0">
              <a:buNone/>
              <a:defRPr sz="750"/>
            </a:lvl6pPr>
            <a:lvl7pPr marL="2057348" indent="0">
              <a:buNone/>
              <a:defRPr sz="750"/>
            </a:lvl7pPr>
            <a:lvl8pPr marL="2400240" indent="0">
              <a:buNone/>
              <a:defRPr sz="750"/>
            </a:lvl8pPr>
            <a:lvl9pPr marL="2743132" indent="0">
              <a:buNone/>
              <a:defRPr sz="75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5EAE7-FDC3-460B-85F4-97CD647EBE43}" type="datetime1">
              <a:rPr lang="en-US" smtClean="0"/>
              <a:pPr/>
              <a:t>6/7/2020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BD6A-D98C-43D1-B699-6CD60B7B8EE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72770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7520C7-DF4D-4D4B-AE8A-5AE562C3DEE5}" type="datetime1">
              <a:rPr lang="en-US" smtClean="0"/>
              <a:pPr/>
              <a:t>6/7/2020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BD6A-D98C-43D1-B699-6CD60B7B8EE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31279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0A6F4-0DBB-4481-988F-24EA765DFCC7}" type="datetime1">
              <a:rPr lang="en-US" smtClean="0"/>
              <a:pPr/>
              <a:t>6/7/2020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BD6A-D98C-43D1-B699-6CD60B7B8EE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8596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D402F-A897-41B7-941B-25AFD9808C21}" type="datetime1">
              <a:rPr lang="en-US" smtClean="0"/>
              <a:pPr/>
              <a:t>6/7/2020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A73A5-E307-49AE-B713-67FB3933783B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84BED-0295-41A8-9054-0FE538EDCB73}" type="datetime1">
              <a:rPr lang="en-US" smtClean="0"/>
              <a:pPr/>
              <a:t>6/7/2020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A73A5-E307-49AE-B713-67FB3933783B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922EF-18FB-4FFD-AA3E-9F4D8DC6AC34}" type="datetime1">
              <a:rPr lang="en-US" smtClean="0"/>
              <a:pPr/>
              <a:t>6/7/2020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A73A5-E307-49AE-B713-67FB3933783B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7A0A7-7DC9-4816-9A02-6F6419EF6406}" type="datetime1">
              <a:rPr lang="en-US" smtClean="0"/>
              <a:pPr/>
              <a:t>6/7/2020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A73A5-E307-49AE-B713-67FB3933783B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2B463-DDCC-4352-9C6D-7FCDD1CCAB89}" type="datetime1">
              <a:rPr lang="en-US" smtClean="0"/>
              <a:pPr/>
              <a:t>6/7/2020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A73A5-E307-49AE-B713-67FB3933783B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9ACC42-816E-4477-8DBF-F1FC6F173BD1}" type="datetime1">
              <a:rPr lang="en-US" smtClean="0"/>
              <a:pPr/>
              <a:t>6/7/2020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A73A5-E307-49AE-B713-67FB3933783B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DE836-B689-4343-806B-EB82FF61CDC3}" type="datetime1">
              <a:rPr lang="en-US" smtClean="0"/>
              <a:pPr/>
              <a:t>6/7/2020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A73A5-E307-49AE-B713-67FB3933783B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612963-3B7B-414A-BB97-F26A9A038459}" type="datetime1">
              <a:rPr lang="en-US" smtClean="0"/>
              <a:pPr/>
              <a:t>6/7/2020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3A73A5-E307-49AE-B713-67FB3933783B}" type="slidenum">
              <a:rPr lang="en-IN" smtClean="0"/>
              <a:pPr/>
              <a:t>‹#›</a:t>
            </a:fld>
            <a:endParaRPr lang="en-IN"/>
          </a:p>
        </p:txBody>
      </p:sp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13"/>
          <a:srcRect/>
          <a:stretch>
            <a:fillRect/>
          </a:stretch>
        </p:blipFill>
        <p:spPr bwMode="auto">
          <a:xfrm>
            <a:off x="7715249" y="0"/>
            <a:ext cx="1428751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8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67F73D-1744-4172-9A87-DA5B05290188}" type="datetime1">
              <a:rPr lang="en-US" smtClean="0"/>
              <a:pPr/>
              <a:t>6/7/2020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04BD6A-D98C-43D1-B699-6CD60B7B8EE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13"/>
          <a:srcRect/>
          <a:stretch>
            <a:fillRect/>
          </a:stretch>
        </p:blipFill>
        <p:spPr bwMode="auto">
          <a:xfrm>
            <a:off x="7715281" y="0"/>
            <a:ext cx="1428751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5386549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685783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46" indent="-171446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s://public.tableau.com/profile/frlht#!/vizhome/04_patient_analysis_tablaeu/01NoOfPatients" TargetMode="External"/><Relationship Id="rId13" Type="http://schemas.openxmlformats.org/officeDocument/2006/relationships/hyperlink" Target="https://public.tableau.com/profile/frlht#!/vizhome/04_patient_analysis_tablaeu/05aNoOfDis_age" TargetMode="External"/><Relationship Id="rId18" Type="http://schemas.openxmlformats.org/officeDocument/2006/relationships/image" Target="../media/image22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hyperlink" Target="https://public.tableau.com/profile/frlht#!/vizhome/04_patient_analysis_tablaeu/05NoOfVisitsBox_1" TargetMode="External"/><Relationship Id="rId17" Type="http://schemas.openxmlformats.org/officeDocument/2006/relationships/image" Target="../media/image21.png"/><Relationship Id="rId2" Type="http://schemas.openxmlformats.org/officeDocument/2006/relationships/image" Target="../media/image15.png"/><Relationship Id="rId16" Type="http://schemas.openxmlformats.org/officeDocument/2006/relationships/hyperlink" Target="https://public.tableau.com/profile/frlht#!/vizhome/04_patient_analysis_tablaeu/07BloodGroup_1" TargetMode="External"/><Relationship Id="rId20" Type="http://schemas.openxmlformats.org/officeDocument/2006/relationships/hyperlink" Target="https://public.tableau.com/views/04_patient_analysis_tablaeu/05bNoOfDis_agebox?:display_count=y&amp;:origin=viz_share_link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hyperlink" Target="https://public.tableau.com/profile/frlht#!/vizhome/04_patient_analysis_tablaeu/04AgeBoxplotGroup" TargetMode="External"/><Relationship Id="rId5" Type="http://schemas.openxmlformats.org/officeDocument/2006/relationships/image" Target="../media/image18.png"/><Relationship Id="rId15" Type="http://schemas.openxmlformats.org/officeDocument/2006/relationships/hyperlink" Target="https://public.tableau.com/profile/frlht#!/vizhome/04_patient_analysis_tablaeu/06NoOfDiseases_1" TargetMode="External"/><Relationship Id="rId10" Type="http://schemas.openxmlformats.org/officeDocument/2006/relationships/hyperlink" Target="https://public.tableau.com/profile/frlht#!/vizhome/04_patient_analysis_tablaeu/03AgeBoxplotCountry" TargetMode="External"/><Relationship Id="rId19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hyperlink" Target="https://public.tableau.com/profile/frlht#!/vizhome/04_patient_analysis_tablaeu/02Country" TargetMode="External"/><Relationship Id="rId14" Type="http://schemas.openxmlformats.org/officeDocument/2006/relationships/hyperlink" Target="https://public.tableau.com/profile/frlht#!/vizhome/04_patient_analysis_tablaeu/05bNoOfDis_agebox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s://public.tableau.com/profile/frlht#!/vizhome/01RMSD_MET/08UnqBoxAgeGender" TargetMode="External"/><Relationship Id="rId13" Type="http://schemas.openxmlformats.org/officeDocument/2006/relationships/hyperlink" Target="https://public.tableau.com/profile/frlht#!/vizhome/01RMSD_MET/09PatProfile" TargetMode="External"/><Relationship Id="rId18" Type="http://schemas.openxmlformats.org/officeDocument/2006/relationships/image" Target="../media/image28.png"/><Relationship Id="rId3" Type="http://schemas.openxmlformats.org/officeDocument/2006/relationships/hyperlink" Target="https://public.tableau.com/profile/frlht#!/vizhome/01RMSD_MET/01TotalPatRMSD_Metabolic" TargetMode="External"/><Relationship Id="rId7" Type="http://schemas.openxmlformats.org/officeDocument/2006/relationships/hyperlink" Target="https://public.tableau.com/profile/frlht#!/vizhome/01RMSD_MET/08UniqueVisWindow" TargetMode="External"/><Relationship Id="rId12" Type="http://schemas.openxmlformats.org/officeDocument/2006/relationships/hyperlink" Target="https://public.tableau.com/profile/frlht#!/vizhome/01RMSD_MET/09CumStatsByDurVitals" TargetMode="External"/><Relationship Id="rId17" Type="http://schemas.openxmlformats.org/officeDocument/2006/relationships/image" Target="../media/image27.png"/><Relationship Id="rId2" Type="http://schemas.openxmlformats.org/officeDocument/2006/relationships/hyperlink" Target="https://public.tableau.com/views/01RMSD_MET/01TotalPatRMSD_Metabolic?:display_count=y&amp;:origin=viz_share_link" TargetMode="External"/><Relationship Id="rId16" Type="http://schemas.openxmlformats.org/officeDocument/2006/relationships/image" Target="../media/image26.png"/><Relationship Id="rId20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ublic.tableau.com/profile/frlht#!/vizhome/01RMSD_MET/08CumDisplayByDuration" TargetMode="External"/><Relationship Id="rId11" Type="http://schemas.openxmlformats.org/officeDocument/2006/relationships/hyperlink" Target="https://public.tableau.com/profile/frlht#!/vizhome/01RMSD_MET/09CumDisByDurVitals" TargetMode="External"/><Relationship Id="rId5" Type="http://schemas.openxmlformats.org/officeDocument/2006/relationships/hyperlink" Target="https://public.tableau.com/profile/frlht#!/vizhome/01RMSD_MET/03AgeDistByDisease" TargetMode="External"/><Relationship Id="rId15" Type="http://schemas.openxmlformats.org/officeDocument/2006/relationships/image" Target="../media/image25.png"/><Relationship Id="rId10" Type="http://schemas.openxmlformats.org/officeDocument/2006/relationships/hyperlink" Target="https://public.tableau.com/profile/frlht#!/vizhome/01RMSD_MET/08CumDispByDurDisease" TargetMode="External"/><Relationship Id="rId19" Type="http://schemas.openxmlformats.org/officeDocument/2006/relationships/image" Target="../media/image29.png"/><Relationship Id="rId4" Type="http://schemas.openxmlformats.org/officeDocument/2006/relationships/hyperlink" Target="https://public.tableau.com/profile/frlht#!/vizhome/01RMSD_MET/02AgeGroupByDisease" TargetMode="External"/><Relationship Id="rId9" Type="http://schemas.openxmlformats.org/officeDocument/2006/relationships/hyperlink" Target="https://public.tableau.com/profile/frlht#!/vizhome/01RMSD_MET/08CumDisplayAgeDist" TargetMode="External"/><Relationship Id="rId1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public.tableau.com/views/04_calendar_view/Sheet1?:display_count=y&amp;:origin=viz_share_link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public.tableau.com/shared/GXXZXKK29?:display_count=y&amp;:origin=viz_share_link" TargetMode="External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s://public.tableau.com/views/Disease_by_dosha_type/Dosha_disease_unq_patient?:display_count=y&amp;:origin=viz_share_link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6.wmf"/><Relationship Id="rId5" Type="http://schemas.openxmlformats.org/officeDocument/2006/relationships/oleObject" Target="../embeddings/oleObject1.bin"/><Relationship Id="rId4" Type="http://schemas.openxmlformats.org/officeDocument/2006/relationships/hyperlink" Target="https://public.tableau.com/views/03_typesOfassessment/TypesOfassessments-StudyDay?:display_count=y&amp;:origin=viz_share_link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public.tableau.com/shared/HCSMCRXYP?:display_count=y&amp;:origin=viz_share_link" TargetMode="Externa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2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ublic.tableau.com/views/080_medicine_dis_repeat_prop_cumulative/Dashboard1?:display_count=y&amp;:origin=viz_share_link" TargetMode="External"/><Relationship Id="rId5" Type="http://schemas.openxmlformats.org/officeDocument/2006/relationships/hyperlink" Target="https://public.tableau.com/views/080_medicine_dis_all_met_rmsd_prop/Dashboard1?:display_count=y&amp;:origin=viz_share_link" TargetMode="External"/><Relationship Id="rId4" Type="http://schemas.openxmlformats.org/officeDocument/2006/relationships/image" Target="../media/image4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public.tableau.com/views/Primary_disease_and_all_other_diseases/Dashboard2?:display_count=y&amp;:origin=viz_share_link" TargetMode="Externa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hyperlink" Target="https://public.tableau.com/views/Primary_disease_and_all_other_diseases/Dashboard2?:display_count=y&amp;:origin=viz_share_link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public.tableau.com/views/085_dis_1st_time_refCal_NodesEdges/Sheet1?:display_count=y&amp;:origin=viz_share_link" TargetMode="Externa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hyperlink" Target="https://coursephd.github.io/nodediagram/P5_0_Pramehabyperiod/" TargetMode="Externa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oursephd.github.io/nodediagram/P5_0_Prameha/" TargetMode="External"/><Relationship Id="rId5" Type="http://schemas.openxmlformats.org/officeDocument/2006/relationships/hyperlink" Target="https://coursephd.github.io/nodediagram/A2_0byperiod/" TargetMode="External"/><Relationship Id="rId4" Type="http://schemas.openxmlformats.org/officeDocument/2006/relationships/hyperlink" Target="https://coursephd.github.io/nodediagram/A2_0/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ublic.tableau.com/views/085_dis_count_edges_3rd_byPeriod02try/PrimaryDis_relatedDisMed2?:display_count=y&amp;:origin=viz_share_link" TargetMode="Externa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hyperlink" Target="https://public.tableau.com/profile/frlht#!/vizhome/01SQL_Dis_Med_Ser/MedType_DisType" TargetMode="External"/><Relationship Id="rId13" Type="http://schemas.openxmlformats.org/officeDocument/2006/relationships/hyperlink" Target="https://public.tableau.com/profile/frlht#!/vizhome/01SQL_Dis_Med_Ser/SeasonDisease" TargetMode="External"/><Relationship Id="rId18" Type="http://schemas.openxmlformats.org/officeDocument/2006/relationships/hyperlink" Target="https://public.tableau.com/profile/frlht#!/vizhome/01SQL_Dis_Med_Ser/Slopegraph_disVisit" TargetMode="External"/><Relationship Id="rId26" Type="http://schemas.openxmlformats.org/officeDocument/2006/relationships/image" Target="../media/image56.png"/><Relationship Id="rId3" Type="http://schemas.openxmlformats.org/officeDocument/2006/relationships/hyperlink" Target="https://public.tableau.com/profile/frlht#!/vizhome/01SQL_Dis_Med_Ser/RMSD_Met_patients" TargetMode="External"/><Relationship Id="rId21" Type="http://schemas.openxmlformats.org/officeDocument/2006/relationships/image" Target="../media/image51.png"/><Relationship Id="rId7" Type="http://schemas.openxmlformats.org/officeDocument/2006/relationships/hyperlink" Target="https://public.tableau.com/profile/frlht#!/vizhome/01SQL_Dis_Med_Ser/DisType_Diseases" TargetMode="External"/><Relationship Id="rId12" Type="http://schemas.openxmlformats.org/officeDocument/2006/relationships/hyperlink" Target="https://public.tableau.com/profile/frlht#!/vizhome/01SQL_Dis_Med_Ser/MedByStudyDay" TargetMode="External"/><Relationship Id="rId17" Type="http://schemas.openxmlformats.org/officeDocument/2006/relationships/hyperlink" Target="https://public.tableau.com/profile/frlht#!/vizhome/01SQL_Dis_Med_Ser/Slopegraph_disPatients" TargetMode="External"/><Relationship Id="rId25" Type="http://schemas.openxmlformats.org/officeDocument/2006/relationships/image" Target="../media/image55.png"/><Relationship Id="rId2" Type="http://schemas.openxmlformats.org/officeDocument/2006/relationships/hyperlink" Target="https://public.tableau.com/views/01SQL_Dis_Med_Ser/MedicineByDay?:display_count=y&amp;:origin=viz_share_link" TargetMode="External"/><Relationship Id="rId16" Type="http://schemas.openxmlformats.org/officeDocument/2006/relationships/hyperlink" Target="https://public.tableau.com/profile/frlht#!/vizhome/01SQL_Dis_Med_Ser/Box_AgeMed" TargetMode="External"/><Relationship Id="rId20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ublic.tableau.com/profile/frlht#!/vizhome/01SQL_Dis_Med_Ser/1stDay_Met_Disease" TargetMode="External"/><Relationship Id="rId11" Type="http://schemas.openxmlformats.org/officeDocument/2006/relationships/hyperlink" Target="https://public.tableau.com/profile/frlht#!/vizhome/01SQL_Dis_Med_Ser/DiseaseByStudyDaySeason" TargetMode="External"/><Relationship Id="rId24" Type="http://schemas.openxmlformats.org/officeDocument/2006/relationships/image" Target="../media/image54.png"/><Relationship Id="rId5" Type="http://schemas.openxmlformats.org/officeDocument/2006/relationships/hyperlink" Target="https://public.tableau.com/profile/frlht#!/vizhome/01SQL_Dis_Med_Ser/Patient_Visit_View" TargetMode="External"/><Relationship Id="rId15" Type="http://schemas.openxmlformats.org/officeDocument/2006/relationships/hyperlink" Target="https://public.tableau.com/profile/frlht#!/vizhome/01SQL_Dis_Med_Ser/PatProf_season" TargetMode="External"/><Relationship Id="rId23" Type="http://schemas.openxmlformats.org/officeDocument/2006/relationships/image" Target="../media/image53.png"/><Relationship Id="rId28" Type="http://schemas.openxmlformats.org/officeDocument/2006/relationships/image" Target="../media/image58.png"/><Relationship Id="rId10" Type="http://schemas.openxmlformats.org/officeDocument/2006/relationships/hyperlink" Target="https://public.tableau.com/profile/frlht#!/vizhome/01SQL_Dis_Med_Ser/DiseaseByStudyDay" TargetMode="External"/><Relationship Id="rId19" Type="http://schemas.openxmlformats.org/officeDocument/2006/relationships/hyperlink" Target="https://public.tableau.com/profile/frlht#!/vizhome/01SQL_Dis_Med_Ser/MedicineByDay" TargetMode="External"/><Relationship Id="rId4" Type="http://schemas.openxmlformats.org/officeDocument/2006/relationships/hyperlink" Target="https://public.tableau.com/profile/frlht#!/vizhome/01SQL_Dis_Med_Ser/Visit_Duration" TargetMode="External"/><Relationship Id="rId9" Type="http://schemas.openxmlformats.org/officeDocument/2006/relationships/hyperlink" Target="https://public.tableau.com/profile/frlht#!/vizhome/01SQL_Dis_Med_Ser/Medicine_DisCode" TargetMode="External"/><Relationship Id="rId14" Type="http://schemas.openxmlformats.org/officeDocument/2006/relationships/hyperlink" Target="https://public.tableau.com/profile/frlht#!/vizhome/01SQL_Dis_Med_Ser/SeasonMedicine" TargetMode="External"/><Relationship Id="rId22" Type="http://schemas.openxmlformats.org/officeDocument/2006/relationships/image" Target="../media/image52.png"/><Relationship Id="rId27" Type="http://schemas.openxmlformats.org/officeDocument/2006/relationships/image" Target="../media/image5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public.tableau.com/views/DistanceMeasuresTimePeriod-086prgm/DiseaseMaxDist?:display_count=y&amp;:origin=viz_share_link" TargetMode="External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hyperlink" Target="https://public.tableau.com/views/DistanceMeasures-Medicines/MedicineMaxDist?:display_count=y&amp;:origin=viz_share_link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public.tableau.com/views/300_radar_plot/Radar-Plot-trellis?:display_count=y&amp;:origin=viz_share_link" TargetMode="External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hyperlink" Target="https://public.tableau.com/views/300_radar_plot/Radar-Plot-trellis?:display_count=y&amp;:origin=viz_share_link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73.w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png"/><Relationship Id="rId4" Type="http://schemas.openxmlformats.org/officeDocument/2006/relationships/hyperlink" Target="https://colab.research.google.com/drive/1pJv39GrrFjadaoI4m9QuPw4W4-i2s9lh?usp=sharing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hyperlink" Target="https://colab.research.google.com/drive/1rZy-nNC3E5sK7K6V9mbs9qD6-SptJnPT?usp=sharing" TargetMode="Externa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hyperlink" Target="https://projector.tensorflow.org/?config=https://raw.githubusercontent.com/coursephd/PostgreSQL/master/DeepLearning/002-dismed-subgrp-w2v/099-multiple-config.json" TargetMode="Externa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42984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Analysis of hospital based ayurvedic clinical practice to gain real world data knowledge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15616" y="3143248"/>
            <a:ext cx="7086600" cy="1752600"/>
          </a:xfrm>
        </p:spPr>
        <p:txBody>
          <a:bodyPr>
            <a:normAutofit fontScale="70000" lnSpcReduction="20000"/>
          </a:bodyPr>
          <a:lstStyle/>
          <a:p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Vinay Mahajan</a:t>
            </a:r>
          </a:p>
          <a:p>
            <a:endParaRPr lang="en-I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 1: Nature of data, arranging data for analysis</a:t>
            </a:r>
          </a:p>
          <a:p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PhD thesis presentation</a:t>
            </a:r>
          </a:p>
          <a:p>
            <a:r>
              <a:rPr lang="en-IN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Guides: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Ashwini</a:t>
            </a:r>
            <a:r>
              <a:rPr lang="en-IN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Godbole</a:t>
            </a:r>
            <a:r>
              <a:rPr lang="en-IN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N" sz="2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Girish</a:t>
            </a:r>
            <a:r>
              <a:rPr lang="en-IN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Tillu</a:t>
            </a:r>
            <a:r>
              <a:rPr lang="en-IN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N" sz="2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Ashwini</a:t>
            </a:r>
            <a:r>
              <a:rPr lang="en-IN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Mathur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A73A5-E307-49AE-B713-67FB3933783B}" type="slidenum">
              <a:rPr lang="en-IN" smtClean="0"/>
              <a:pPr/>
              <a:t>1</a:t>
            </a:fld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634082"/>
          </a:xfrm>
        </p:spPr>
        <p:txBody>
          <a:bodyPr>
            <a:normAutofit/>
          </a:bodyPr>
          <a:lstStyle/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Questions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63336086"/>
              </p:ext>
            </p:extLst>
          </p:nvPr>
        </p:nvGraphicFramePr>
        <p:xfrm>
          <a:off x="251520" y="1124744"/>
          <a:ext cx="8712969" cy="51252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04323">
                  <a:extLst>
                    <a:ext uri="{9D8B030D-6E8A-4147-A177-3AD203B41FA5}">
                      <a16:colId xmlns:a16="http://schemas.microsoft.com/office/drawing/2014/main" val="2459982095"/>
                    </a:ext>
                  </a:extLst>
                </a:gridCol>
                <a:gridCol w="2904323">
                  <a:extLst>
                    <a:ext uri="{9D8B030D-6E8A-4147-A177-3AD203B41FA5}">
                      <a16:colId xmlns:a16="http://schemas.microsoft.com/office/drawing/2014/main" val="3718975153"/>
                    </a:ext>
                  </a:extLst>
                </a:gridCol>
                <a:gridCol w="2904323">
                  <a:extLst>
                    <a:ext uri="{9D8B030D-6E8A-4147-A177-3AD203B41FA5}">
                      <a16:colId xmlns:a16="http://schemas.microsoft.com/office/drawing/2014/main" val="3359685210"/>
                    </a:ext>
                  </a:extLst>
                </a:gridCol>
              </a:tblGrid>
              <a:tr h="353091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Hospital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management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Regulatory / insurance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Teaching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/ PhD / MD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0780689"/>
                  </a:ext>
                </a:extLst>
              </a:tr>
              <a:tr h="4759477">
                <a:tc>
                  <a:txBody>
                    <a:bodyPr/>
                    <a:lstStyle/>
                    <a:p>
                      <a:pPr marL="342900" lvl="0" indent="-342900">
                        <a:buFont typeface="+mj-lt"/>
                        <a:buAutoNum type="arabicPeriod"/>
                      </a:pPr>
                      <a:r>
                        <a:rPr lang="en-US" sz="15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Number of patients</a:t>
                      </a:r>
                    </a:p>
                    <a:p>
                      <a:pPr marL="342900" lvl="0" indent="-342900">
                        <a:buFont typeface="+mj-lt"/>
                        <a:buAutoNum type="arabicPeriod"/>
                      </a:pPr>
                      <a:r>
                        <a:rPr lang="en-US" sz="15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Patient characteristics</a:t>
                      </a:r>
                    </a:p>
                    <a:p>
                      <a:pPr marL="342900" lvl="0" indent="-342900">
                        <a:buFont typeface="+mj-lt"/>
                        <a:buAutoNum type="arabicPeriod"/>
                      </a:pPr>
                      <a:r>
                        <a:rPr lang="en-US" sz="15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% of males / females</a:t>
                      </a:r>
                    </a:p>
                    <a:p>
                      <a:pPr marL="342900" lvl="0" indent="-342900">
                        <a:buFont typeface="+mj-lt"/>
                        <a:buAutoNum type="arabicPeriod"/>
                      </a:pPr>
                      <a:r>
                        <a:rPr lang="en-US" sz="15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The age groups</a:t>
                      </a:r>
                    </a:p>
                    <a:p>
                      <a:pPr marL="342900" lvl="0" indent="-342900">
                        <a:buFont typeface="+mj-lt"/>
                        <a:buAutoNum type="arabicPeriod"/>
                      </a:pPr>
                      <a:r>
                        <a:rPr lang="en-US" sz="15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Countries, states, cities</a:t>
                      </a:r>
                    </a:p>
                    <a:p>
                      <a:pPr marL="342900" lvl="0" indent="-342900">
                        <a:buFont typeface="+mj-lt"/>
                        <a:buAutoNum type="arabicPeriod"/>
                      </a:pPr>
                      <a:r>
                        <a:rPr lang="en-US" sz="15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Number of  visits</a:t>
                      </a:r>
                    </a:p>
                    <a:p>
                      <a:pPr marL="342900" lvl="0" indent="-342900">
                        <a:buFont typeface="+mj-lt"/>
                        <a:buAutoNum type="arabicPeriod"/>
                      </a:pPr>
                      <a:r>
                        <a:rPr lang="en-US" sz="15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Visit patterns</a:t>
                      </a:r>
                    </a:p>
                    <a:p>
                      <a:pPr marL="342900" lvl="0" indent="-342900">
                        <a:buFont typeface="+mj-lt"/>
                        <a:buAutoNum type="arabicPeriod"/>
                      </a:pPr>
                      <a:r>
                        <a:rPr lang="en-US" sz="15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Number of In / Out Patients</a:t>
                      </a:r>
                    </a:p>
                    <a:p>
                      <a:pPr marL="342900" lvl="0" indent="-342900">
                        <a:buFont typeface="+mj-lt"/>
                        <a:buAutoNum type="arabicPeriod"/>
                      </a:pPr>
                      <a:r>
                        <a:rPr lang="en-US" sz="15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Assessments done at visit</a:t>
                      </a:r>
                    </a:p>
                    <a:p>
                      <a:pPr marL="342900" lvl="0" indent="-342900">
                        <a:buFont typeface="+mj-lt"/>
                        <a:buAutoNum type="arabicPeriod"/>
                      </a:pPr>
                      <a:r>
                        <a:rPr lang="en-US" sz="15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Overall duration of visits</a:t>
                      </a:r>
                    </a:p>
                    <a:p>
                      <a:pPr marL="342900" lvl="0" indent="-342900">
                        <a:buFont typeface="+mj-lt"/>
                        <a:buAutoNum type="arabicPeriod"/>
                      </a:pPr>
                      <a:r>
                        <a:rPr lang="en-US" sz="15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Reported diseases</a:t>
                      </a:r>
                    </a:p>
                    <a:p>
                      <a:pPr marL="342900" lvl="0" indent="-342900">
                        <a:buFont typeface="+mj-lt"/>
                        <a:buAutoNum type="arabicPeriod"/>
                      </a:pPr>
                      <a:r>
                        <a:rPr lang="en-US" sz="15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Number of diseases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5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Operational insights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5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Pharmacy </a:t>
                      </a:r>
                      <a:endParaRPr lang="en-US" sz="1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5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Evidence base generation (EBM): integration of best research evidence with clinical expertise, patient and parents’ preferences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5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Use these data as "secondary use“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5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Labels of medicines and prescriptions in the database match each other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5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Metal based treatments and related discussions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5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Initiation of “Ayurvedic</a:t>
                      </a:r>
                      <a:r>
                        <a:rPr lang="en-US" sz="15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registry”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5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Cost per visit</a:t>
                      </a:r>
                      <a:endParaRPr lang="en-US" sz="1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5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Data as a supplementary material for PhD / MD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5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Data: as an additional teaching material</a:t>
                      </a:r>
                      <a:r>
                        <a:rPr lang="en-US" sz="15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for college students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5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Rare disease identification</a:t>
                      </a:r>
                    </a:p>
                    <a:p>
                      <a:pPr marL="0" lvl="0" indent="0">
                        <a:buFont typeface="+mj-lt"/>
                        <a:buNone/>
                      </a:pPr>
                      <a:endParaRPr lang="en-US" sz="1500" kern="1200" dirty="0" smtClean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0" lvl="0" indent="0">
                        <a:buFont typeface="+mj-lt"/>
                        <a:buNone/>
                      </a:pPr>
                      <a:r>
                        <a:rPr lang="en-US" sz="15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Cohort</a:t>
                      </a:r>
                      <a:r>
                        <a:rPr lang="en-US" sz="150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generation:</a:t>
                      </a:r>
                      <a:endParaRPr lang="en-US" sz="1500" kern="1200" dirty="0" smtClean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>
                        <a:buFont typeface="+mj-lt"/>
                        <a:buAutoNum type="arabicPeriod"/>
                      </a:pPr>
                      <a:r>
                        <a:rPr lang="en-US" sz="15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Understand the natural history</a:t>
                      </a:r>
                    </a:p>
                    <a:p>
                      <a:pPr marL="342900" lvl="0" indent="-342900">
                        <a:buFont typeface="+mj-lt"/>
                        <a:buAutoNum type="arabicPeriod"/>
                      </a:pPr>
                      <a:r>
                        <a:rPr lang="en-US" sz="15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What is the meaning of cohort in </a:t>
                      </a:r>
                      <a:r>
                        <a:rPr lang="en-US" sz="1500" kern="120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ayurvedic</a:t>
                      </a:r>
                      <a:r>
                        <a:rPr lang="en-US" sz="15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area?</a:t>
                      </a:r>
                    </a:p>
                    <a:p>
                      <a:pPr marL="342900" lvl="0" indent="-342900">
                        <a:buFont typeface="+mj-lt"/>
                        <a:buAutoNum type="arabicPeriod"/>
                      </a:pPr>
                      <a:r>
                        <a:rPr lang="en-US" sz="15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Predict any questions, trajectory of diseases, etc.</a:t>
                      </a:r>
                    </a:p>
                    <a:p>
                      <a:pPr marL="342900" lvl="0" indent="-342900">
                        <a:buFont typeface="+mj-lt"/>
                        <a:buAutoNum type="arabicPeriod"/>
                      </a:pPr>
                      <a:r>
                        <a:rPr lang="en-US" sz="15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Predicting the next complication or next disease, when and what?</a:t>
                      </a:r>
                    </a:p>
                    <a:p>
                      <a:pPr marL="342900" lvl="0" indent="-342900">
                        <a:buFont typeface="+mj-lt"/>
                        <a:buAutoNum type="arabicPeriod"/>
                      </a:pPr>
                      <a:r>
                        <a:rPr lang="en-US" sz="15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Quantifying the effect of intervention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5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Construct evidence based guidelines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7277503"/>
                  </a:ext>
                </a:extLst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A73A5-E307-49AE-B713-67FB3933783B}" type="slidenum">
              <a:rPr lang="en-IN" smtClean="0"/>
              <a:pPr/>
              <a:t>10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17193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0318352"/>
              </p:ext>
            </p:extLst>
          </p:nvPr>
        </p:nvGraphicFramePr>
        <p:xfrm>
          <a:off x="179512" y="1090384"/>
          <a:ext cx="8856984" cy="5074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52328">
                  <a:extLst>
                    <a:ext uri="{9D8B030D-6E8A-4147-A177-3AD203B41FA5}">
                      <a16:colId xmlns:a16="http://schemas.microsoft.com/office/drawing/2014/main" val="2459982095"/>
                    </a:ext>
                  </a:extLst>
                </a:gridCol>
                <a:gridCol w="2952328">
                  <a:extLst>
                    <a:ext uri="{9D8B030D-6E8A-4147-A177-3AD203B41FA5}">
                      <a16:colId xmlns:a16="http://schemas.microsoft.com/office/drawing/2014/main" val="3718975153"/>
                    </a:ext>
                  </a:extLst>
                </a:gridCol>
                <a:gridCol w="2952328">
                  <a:extLst>
                    <a:ext uri="{9D8B030D-6E8A-4147-A177-3AD203B41FA5}">
                      <a16:colId xmlns:a16="http://schemas.microsoft.com/office/drawing/2014/main" val="33596852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Hospital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doctors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Publications / Research proposals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General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public / popular articles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07806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42900" lvl="0" indent="-342900">
                        <a:buFont typeface="+mj-lt"/>
                        <a:buAutoNum type="arabicPeriod"/>
                      </a:pPr>
                      <a:r>
                        <a:rPr lang="en-US" sz="15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Individual</a:t>
                      </a:r>
                      <a:r>
                        <a:rPr lang="en-US" sz="15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patient data and how are the treatments prescribed</a:t>
                      </a:r>
                    </a:p>
                    <a:p>
                      <a:pPr marL="342900" lvl="0" indent="-342900">
                        <a:buFont typeface="+mj-lt"/>
                        <a:buAutoNum type="arabicPeriod"/>
                      </a:pPr>
                      <a:r>
                        <a:rPr lang="en-US" sz="15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Diseases differences in gender, season, age group</a:t>
                      </a:r>
                    </a:p>
                    <a:p>
                      <a:pPr marL="342900" lvl="0" indent="-342900">
                        <a:buFont typeface="+mj-lt"/>
                        <a:buAutoNum type="arabicPeriod"/>
                      </a:pPr>
                      <a:r>
                        <a:rPr lang="en-US" sz="15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Disease – disease combination</a:t>
                      </a:r>
                    </a:p>
                    <a:p>
                      <a:pPr marL="342900" lvl="0" indent="-342900">
                        <a:buFont typeface="+mj-lt"/>
                        <a:buAutoNum type="arabicPeriod"/>
                      </a:pPr>
                      <a:r>
                        <a:rPr lang="en-US" sz="15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Higher / lower diseases and natural occurrences</a:t>
                      </a:r>
                    </a:p>
                    <a:p>
                      <a:pPr marL="342900" lvl="0" indent="-342900">
                        <a:buFont typeface="+mj-lt"/>
                        <a:buAutoNum type="arabicPeriod"/>
                      </a:pPr>
                      <a:r>
                        <a:rPr lang="en-US" sz="15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Prescription of treatments</a:t>
                      </a:r>
                    </a:p>
                    <a:p>
                      <a:pPr marL="342900" lvl="0" indent="-342900">
                        <a:buFont typeface="+mj-lt"/>
                        <a:buAutoNum type="arabicPeriod"/>
                      </a:pPr>
                      <a:endParaRPr lang="en-US" sz="150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5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Data</a:t>
                      </a:r>
                      <a:r>
                        <a:rPr lang="en-US" sz="15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backed proposals for research grants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5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Case report / series</a:t>
                      </a:r>
                      <a:r>
                        <a:rPr lang="en-US" sz="15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generation for publication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5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Validation of Ayurvedic treatment protocols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5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 absence of “hard clinical end point”</a:t>
                      </a:r>
                    </a:p>
                    <a:p>
                      <a:pPr marL="800100" lvl="1" indent="-342900">
                        <a:buFont typeface="+mj-lt"/>
                        <a:buAutoNum type="arabicPeriod"/>
                      </a:pPr>
                      <a:r>
                        <a:rPr lang="en-US" sz="15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short term outcomes (intent adherence to the treatment)</a:t>
                      </a:r>
                    </a:p>
                    <a:p>
                      <a:pPr marL="800100" lvl="1" indent="-342900">
                        <a:buFont typeface="+mj-lt"/>
                        <a:buAutoNum type="arabicPeriod"/>
                      </a:pPr>
                      <a:r>
                        <a:rPr lang="en-US" sz="15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intermediate term outcomes (actual adhere)</a:t>
                      </a:r>
                    </a:p>
                    <a:p>
                      <a:pPr marL="800100" lvl="1" indent="-342900">
                        <a:buFont typeface="+mj-lt"/>
                        <a:buAutoNum type="arabicPeriod"/>
                      </a:pPr>
                      <a:r>
                        <a:rPr lang="en-US" sz="15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long term outcomes (overall health)</a:t>
                      </a:r>
                      <a:endParaRPr lang="en-US" sz="1500" baseline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5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Longitudinal / epidemiologic view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5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Pre and post analysis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5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Co-morbidity analysis</a:t>
                      </a:r>
                      <a:endParaRPr lang="en-US" sz="1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5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Weekly communications in local / national papers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5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Simple short stories to build image</a:t>
                      </a:r>
                      <a:r>
                        <a:rPr lang="en-US" sz="15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of Ayurveda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5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Based on the seasonal diseases, provide simple preventive measures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endParaRPr lang="en-US" sz="1500" baseline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endParaRPr lang="en-US" sz="1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7277503"/>
                  </a:ext>
                </a:extLst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A73A5-E307-49AE-B713-67FB3933783B}" type="slidenum">
              <a:rPr lang="en-IN" smtClean="0"/>
              <a:pPr/>
              <a:t>11</a:t>
            </a:fld>
            <a:endParaRPr lang="en-IN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634082"/>
          </a:xfrm>
        </p:spPr>
        <p:txBody>
          <a:bodyPr>
            <a:normAutofit/>
          </a:bodyPr>
          <a:lstStyle/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Questions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8551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1471-2288-6-29-2.jpg"/>
          <p:cNvPicPr/>
          <p:nvPr/>
        </p:nvPicPr>
        <p:blipFill>
          <a:blip r:embed="rId2"/>
          <a:stretch>
            <a:fillRect/>
          </a:stretch>
        </p:blipFill>
        <p:spPr>
          <a:xfrm>
            <a:off x="1447800" y="381001"/>
            <a:ext cx="6219190" cy="624839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-396552" y="0"/>
            <a:ext cx="272845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Evidence: </a:t>
            </a:r>
            <a:br>
              <a:rPr lang="en-US" sz="3200" dirty="0" smtClean="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200" dirty="0" smtClean="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Proposed </a:t>
            </a:r>
          </a:p>
          <a:p>
            <a:pPr algn="ctr"/>
            <a:r>
              <a:rPr lang="en-US" sz="3200" dirty="0" smtClean="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Approach</a:t>
            </a:r>
            <a:endParaRPr lang="en-US" sz="3200" dirty="0">
              <a:solidFill>
                <a:srgbClr val="00009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966452" y="6488668"/>
            <a:ext cx="5181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Walach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 et al. BMC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Med Res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Methodol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2006, 6:29 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66252" y="5580057"/>
            <a:ext cx="26775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Clinical practice data analysis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427522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F777D-3D7E-4098-87B9-F0BD66693DB0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286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4501" y="1338920"/>
            <a:ext cx="7015163" cy="1785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0" y="134111"/>
            <a:ext cx="7886700" cy="725465"/>
          </a:xfrm>
        </p:spPr>
        <p:txBody>
          <a:bodyPr>
            <a:normAutofit/>
          </a:bodyPr>
          <a:lstStyle/>
          <a:p>
            <a:pPr algn="l"/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 observations into summaries, stories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8675" name="Picture 3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06410" y="2954355"/>
            <a:ext cx="6886575" cy="20073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8676" name="Picture 4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9285" y="5157192"/>
            <a:ext cx="3332560" cy="12894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8677" name="Picture 5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15311" y="5008179"/>
            <a:ext cx="2611755" cy="942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062553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464" y="141824"/>
            <a:ext cx="8280920" cy="864102"/>
          </a:xfrm>
        </p:spPr>
        <p:txBody>
          <a:bodyPr>
            <a:normAutofit fontScale="90000"/>
          </a:bodyPr>
          <a:lstStyle/>
          <a:p>
            <a:pPr algn="l"/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 collection tables in the source database (150+ tables)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A73A5-E307-49AE-B713-67FB3933783B}" type="slidenum">
              <a:rPr lang="en-IN" smtClean="0"/>
              <a:pPr/>
              <a:t>14</a:t>
            </a:fld>
            <a:endParaRPr lang="en-IN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423747"/>
              </p:ext>
            </p:extLst>
          </p:nvPr>
        </p:nvGraphicFramePr>
        <p:xfrm>
          <a:off x="179512" y="953512"/>
          <a:ext cx="8856983" cy="571584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00584">
                  <a:extLst>
                    <a:ext uri="{9D8B030D-6E8A-4147-A177-3AD203B41FA5}">
                      <a16:colId xmlns:a16="http://schemas.microsoft.com/office/drawing/2014/main" val="186963269"/>
                    </a:ext>
                  </a:extLst>
                </a:gridCol>
                <a:gridCol w="1004497">
                  <a:extLst>
                    <a:ext uri="{9D8B030D-6E8A-4147-A177-3AD203B41FA5}">
                      <a16:colId xmlns:a16="http://schemas.microsoft.com/office/drawing/2014/main" val="2648526980"/>
                    </a:ext>
                  </a:extLst>
                </a:gridCol>
                <a:gridCol w="1177689">
                  <a:extLst>
                    <a:ext uri="{9D8B030D-6E8A-4147-A177-3AD203B41FA5}">
                      <a16:colId xmlns:a16="http://schemas.microsoft.com/office/drawing/2014/main" val="791641715"/>
                    </a:ext>
                  </a:extLst>
                </a:gridCol>
                <a:gridCol w="1406298">
                  <a:extLst>
                    <a:ext uri="{9D8B030D-6E8A-4147-A177-3AD203B41FA5}">
                      <a16:colId xmlns:a16="http://schemas.microsoft.com/office/drawing/2014/main" val="3306543531"/>
                    </a:ext>
                  </a:extLst>
                </a:gridCol>
                <a:gridCol w="1046062">
                  <a:extLst>
                    <a:ext uri="{9D8B030D-6E8A-4147-A177-3AD203B41FA5}">
                      <a16:colId xmlns:a16="http://schemas.microsoft.com/office/drawing/2014/main" val="2784217250"/>
                    </a:ext>
                  </a:extLst>
                </a:gridCol>
                <a:gridCol w="1052990">
                  <a:extLst>
                    <a:ext uri="{9D8B030D-6E8A-4147-A177-3AD203B41FA5}">
                      <a16:colId xmlns:a16="http://schemas.microsoft.com/office/drawing/2014/main" val="3651614319"/>
                    </a:ext>
                  </a:extLst>
                </a:gridCol>
                <a:gridCol w="1406298">
                  <a:extLst>
                    <a:ext uri="{9D8B030D-6E8A-4147-A177-3AD203B41FA5}">
                      <a16:colId xmlns:a16="http://schemas.microsoft.com/office/drawing/2014/main" val="3821751918"/>
                    </a:ext>
                  </a:extLst>
                </a:gridCol>
                <a:gridCol w="862565">
                  <a:extLst>
                    <a:ext uri="{9D8B030D-6E8A-4147-A177-3AD203B41FA5}">
                      <a16:colId xmlns:a16="http://schemas.microsoft.com/office/drawing/2014/main" val="870559179"/>
                    </a:ext>
                  </a:extLst>
                </a:gridCol>
              </a:tblGrid>
              <a:tr h="223696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action_rights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3" marR="3623" marT="36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diet_prescribed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3" marR="3623" marT="3623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hospital_technical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3" marR="3623" marT="36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package_componentdetail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3" marR="3623" marT="36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patient_registration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3" marR="3623" marT="3623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section_field_options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3" marR="3623" marT="36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store_item_batch_details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3" marR="3623" marT="36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test_details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3" marR="3623" marT="3623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0200094"/>
                  </a:ext>
                </a:extLst>
              </a:tr>
              <a:tr h="292692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admission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3" marR="3623" marT="3623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discharge_format_detail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3" marR="3623" marT="36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icu_bed_charges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3" marR="3623" marT="36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package_item_charges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3" marR="3623" marT="36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patient_section_details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3" marR="3623" marT="36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service_consumable_usage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3" marR="3623" marT="36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store_item_details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3" marR="3623" marT="36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test_org_details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3" marR="3623" marT="3623" marB="0" anchor="b"/>
                </a:tc>
                <a:extLst>
                  <a:ext uri="{0D108BD9-81ED-4DB2-BD59-A6C34878D82A}">
                    <a16:rowId xmlns:a16="http://schemas.microsoft.com/office/drawing/2014/main" val="658155494"/>
                  </a:ext>
                </a:extLst>
              </a:tr>
              <a:tr h="292692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anesthesia_type_charges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3" marR="3623" marT="36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doctor_charges_backup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3" marR="3623" marT="36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ip_bed_details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3" marR="3623" marT="36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package_prescribed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3" marR="3623" marT="36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patient_section_details_orig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3" marR="3623" marT="36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service_documents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3" marR="3623" marT="3623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store_item_lot_details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3" marR="3623" marT="36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test_results_master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3" marR="3623" marT="3623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41712"/>
                  </a:ext>
                </a:extLst>
              </a:tr>
              <a:tr h="292692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area_master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3" marR="3623" marT="36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doctor_charges_op_backup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3" marR="3623" marT="36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ip_prescription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3" marR="3623" marT="3623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patient_activities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3" marR="3623" marT="3623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patient_section_forms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3" marR="3623" marT="36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service_master_charges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3" marR="3623" marT="36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store_patient_indent_details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3" marR="3623" marT="36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test_visit_report_signatures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3" marR="3623" marT="3623" marB="0" anchor="b"/>
                </a:tc>
                <a:extLst>
                  <a:ext uri="{0D108BD9-81ED-4DB2-BD59-A6C34878D82A}">
                    <a16:rowId xmlns:a16="http://schemas.microsoft.com/office/drawing/2014/main" val="1533875553"/>
                  </a:ext>
                </a:extLst>
              </a:tr>
              <a:tr h="292692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bed_details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3" marR="3623" marT="36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doctor_consultation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3" marR="3623" marT="3623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item_supplier_prefer_supplier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3" marR="3623" marT="36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patient_consultation_field_values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3" marR="3623" marT="3623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patient_section_image_details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3" marR="3623" marT="36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service_master_charges_backup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3" marR="3623" marT="36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store_patient_indent_main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3" marR="3623" marT="36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test_visit_reports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3" marR="3623" marT="3623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0684589"/>
                  </a:ext>
                </a:extLst>
              </a:tr>
              <a:tr h="292692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bill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3" marR="3623" marT="36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doctor_consultation_charge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3" marR="3623" marT="36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manf_master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3" marR="3623" marT="3623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patient_demographics_mod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3" marR="3623" marT="3623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patient_section_values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3" marR="3623" marT="36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service_org_details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3" marR="3623" marT="36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store_po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3" marR="3623" marT="36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tests_conducted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3" marR="3623" marT="3623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9307384"/>
                  </a:ext>
                </a:extLst>
              </a:tr>
              <a:tr h="292692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bill_activity_charge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3" marR="3623" marT="36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doctor_medicine_favourites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3" marR="3623" marT="36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medicine_dosage_master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3" marR="3623" marT="3623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patient_deposits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3" marR="3623" marT="36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patient_service_prescriptions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3" marR="3623" marT="3623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services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3" marR="3623" marT="3623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store_po_main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3" marR="3623" marT="36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tests_prescribed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3" marR="3623" marT="3623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5560531"/>
                  </a:ext>
                </a:extLst>
              </a:tr>
              <a:tr h="292692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bill_adjustment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3" marR="3623" marT="36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doctor_op_consultation_charge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3" marR="3623" marT="36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medicine_id_health_authority_unique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3" marR="3623" marT="36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patient_deposits_setoff_adjustments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3" marR="3623" marT="36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patient_test_prescriptions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3" marR="3623" marT="3623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services_prescribed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3" marR="3623" marT="3623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store_reagent_usage_details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3" marR="3623" marT="36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theatre_charges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3" marR="3623" marT="3623" marB="0" anchor="b"/>
                </a:tc>
                <a:extLst>
                  <a:ext uri="{0D108BD9-81ED-4DB2-BD59-A6C34878D82A}">
                    <a16:rowId xmlns:a16="http://schemas.microsoft.com/office/drawing/2014/main" val="1896024829"/>
                  </a:ext>
                </a:extLst>
              </a:tr>
              <a:tr h="223696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bill_charge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3" marR="3623" marT="36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doctor_org_details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3" marR="3623" marT="36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message_recipient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3" marR="3623" marT="36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patient_details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3" marR="3623" marT="3623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ppfv_form_detail_id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3" marR="3623" marT="36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stk_chkpt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3" marR="3623" marT="36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store_reagent_usage_main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3" marR="3623" marT="36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u_user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3" marR="3623" marT="3623" marB="0" anchor="b"/>
                </a:tc>
                <a:extLst>
                  <a:ext uri="{0D108BD9-81ED-4DB2-BD59-A6C34878D82A}">
                    <a16:rowId xmlns:a16="http://schemas.microsoft.com/office/drawing/2014/main" val="1377693249"/>
                  </a:ext>
                </a:extLst>
              </a:tr>
              <a:tr h="292692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bill_charge_adjustment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3" marR="3623" marT="36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dyna_package_category_limits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3" marR="3623" marT="36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mrd_casefile_attributes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3" marR="3623" marT="36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patient_details_patient_phone_country_code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3" marR="3623" marT="36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preauth_prescription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3" marR="3623" marT="36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stock_issue_details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3" marR="3623" marT="36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store_reorder_levels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3" marR="3623" marT="36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url_action_rights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3" marR="3623" marT="3623" marB="0" anchor="b"/>
                </a:tc>
                <a:extLst>
                  <a:ext uri="{0D108BD9-81ED-4DB2-BD59-A6C34878D82A}">
                    <a16:rowId xmlns:a16="http://schemas.microsoft.com/office/drawing/2014/main" val="313443238"/>
                  </a:ext>
                </a:extLst>
              </a:tr>
              <a:tr h="292692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bill_receipts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3" marR="3623" marT="36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dyna_package_charges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3" marR="3623" marT="36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mrd_codes_doctor_master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3" marR="3623" marT="3623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patient_discharge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3" marR="3623" marT="3623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preauth_prescription_activities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3" marR="3623" marT="36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stock_issue_main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3" marR="3623" marT="36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store_retail_customers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3" marR="3623" marT="36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 err="1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user_services_depts</a:t>
                      </a:r>
                      <a:r>
                        <a:rPr lang="en-US" sz="900" u="none" strike="noStrike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3" marR="3623" marT="3623" marB="0" anchor="b"/>
                </a:tc>
                <a:extLst>
                  <a:ext uri="{0D108BD9-81ED-4DB2-BD59-A6C34878D82A}">
                    <a16:rowId xmlns:a16="http://schemas.microsoft.com/office/drawing/2014/main" val="3306930728"/>
                  </a:ext>
                </a:extLst>
              </a:tr>
              <a:tr h="292692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complaintslog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3" marR="3623" marT="36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dyna_package_org_details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3" marR="3623" marT="36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mrd_codes_master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3" marR="3623" marT="3623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patient_documents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3" marR="3623" marT="3623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prescribed_medicines_master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3" marR="3623" marT="3623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store_adj_details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3" marR="3623" marT="36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store_sales_details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3" marR="3623" marT="36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visit_vitals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3" marR="3623" marT="3623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6546013"/>
                  </a:ext>
                </a:extLst>
              </a:tr>
              <a:tr h="292692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consultation_charges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3" marR="3623" marT="36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equipement_charges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3" marR="3623" marT="36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mrd_diagnosis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3" marR="3623" marT="3623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patient_general_docs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3" marR="3623" marT="3623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progress_notes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3" marR="3623" marT="3623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store_adj_main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3" marR="3623" marT="36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store_sales_main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3" marR="3623" marT="36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vital_reading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3" marR="3623" marT="3623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2776316"/>
                  </a:ext>
                </a:extLst>
              </a:tr>
              <a:tr h="292692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consultation_org_details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3" marR="3623" marT="36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estimate_bill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3" marR="3623" marT="36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mrd_observations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3" marR="3623" marT="3623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patient_hvf_doc_values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3" marR="3623" marT="36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registration_charges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3" marR="3623" marT="36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store_checkpoint_details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3" marR="3623" marT="36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store_stock_details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3" marR="3623" marT="36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3" marR="3623" marT="3623" marB="0" anchor="b"/>
                </a:tc>
                <a:extLst>
                  <a:ext uri="{0D108BD9-81ED-4DB2-BD59-A6C34878D82A}">
                    <a16:rowId xmlns:a16="http://schemas.microsoft.com/office/drawing/2014/main" val="11428911"/>
                  </a:ext>
                </a:extLst>
              </a:tr>
              <a:tr h="292692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deposit_setoff_total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3" marR="3623" marT="36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estimate_charge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3" marR="3623" marT="36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operation_charges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3" marR="3623" marT="36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patient_medicine_prescriptions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3" marR="3623" marT="3623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sample_collection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3" marR="3623" marT="36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store_estimate_details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3" marR="3623" marT="36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store_transaction_lot_details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3" marR="3623" marT="36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3" marR="3623" marT="3623" marB="0" anchor="b"/>
                </a:tc>
                <a:extLst>
                  <a:ext uri="{0D108BD9-81ED-4DB2-BD59-A6C34878D82A}">
                    <a16:rowId xmlns:a16="http://schemas.microsoft.com/office/drawing/2014/main" val="4250823360"/>
                  </a:ext>
                </a:extLst>
              </a:tr>
              <a:tr h="292692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diagnostic_charges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3" marR="3623" marT="36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favourite_reports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3" marR="3623" marT="36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operation_org_details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3" marR="3623" marT="36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patient_other_medicine_prescriptions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3" marR="3623" marT="3623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sch_resource_availability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3" marR="3623" marT="36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store_grn_details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3" marR="3623" marT="36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store_transfer_details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3" marR="3623" marT="36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3" marR="3623" marT="3623" marB="0" anchor="b"/>
                </a:tc>
                <a:extLst>
                  <a:ext uri="{0D108BD9-81ED-4DB2-BD59-A6C34878D82A}">
                    <a16:rowId xmlns:a16="http://schemas.microsoft.com/office/drawing/2014/main" val="2488752452"/>
                  </a:ext>
                </a:extLst>
              </a:tr>
              <a:tr h="292692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diagnostic_charges_backup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3" marR="3623" marT="36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fixed_asset_master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3" marR="3623" marT="36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other_services_prescribed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3" marR="3623" marT="3623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patient_other_prescriptions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3" marR="3623" marT="3623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sch_resource_availability_details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3" marR="3623" marT="36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store_grn_main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3" marR="3623" marT="36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store_transfer_main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3" marR="3623" marT="36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3" marR="3623" marT="3623" marB="0" anchor="b"/>
                </a:tc>
                <a:extLst>
                  <a:ext uri="{0D108BD9-81ED-4DB2-BD59-A6C34878D82A}">
                    <a16:rowId xmlns:a16="http://schemas.microsoft.com/office/drawing/2014/main" val="3203351303"/>
                  </a:ext>
                </a:extLst>
              </a:tr>
              <a:tr h="292692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diagnostic_reagent_usage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3" marR="3623" marT="36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follow_up_details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3" marR="3623" marT="3623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outsource_sample_details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3" marR="3623" marT="36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patient_packages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3" marR="3623" marT="36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scheduler_appointment_items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3" marR="3623" marT="36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store_indent_details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3" marR="3623" marT="36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supp_inv_id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3" marR="3623" marT="36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3" marR="3623" marT="3623" marB="0" anchor="b"/>
                </a:tc>
                <a:extLst>
                  <a:ext uri="{0D108BD9-81ED-4DB2-BD59-A6C34878D82A}">
                    <a16:rowId xmlns:a16="http://schemas.microsoft.com/office/drawing/2014/main" val="3481345210"/>
                  </a:ext>
                </a:extLst>
              </a:tr>
              <a:tr h="292692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diagnostics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3" marR="3623" marT="3623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growth_chart_reference_data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3" marR="3623" marT="36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pack_org_details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3" marR="3623" marT="36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patient_pdf_form_doc_values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3" marR="3623" marT="36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scheduler_appointments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3" marR="3623" marT="36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store_indent_main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3" marR="3623" marT="36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supplier_master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3" marR="3623" marT="36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3" marR="3623" marT="3623" marB="0" anchor="b"/>
                </a:tc>
                <a:extLst>
                  <a:ext uri="{0D108BD9-81ED-4DB2-BD59-A6C34878D82A}">
                    <a16:rowId xmlns:a16="http://schemas.microsoft.com/office/drawing/2014/main" val="341088064"/>
                  </a:ext>
                </a:extLst>
              </a:tr>
              <a:tr h="292692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diet_charges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3" marR="3623" marT="36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ha_item_code_type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3" marR="3623" marT="36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package_charges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3" marR="3623" marT="36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patient_prescription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3" marR="3623" marT="3623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screen_rights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3" marR="3623" marT="36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store_invoice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3" marR="3623" marT="36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temp_stock_item_batch_with_diff_mrp_expdt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3" marR="3623" marT="36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3" marR="3623" marT="3623" marB="0" anchor="b"/>
                </a:tc>
                <a:extLst>
                  <a:ext uri="{0D108BD9-81ED-4DB2-BD59-A6C34878D82A}">
                    <a16:rowId xmlns:a16="http://schemas.microsoft.com/office/drawing/2014/main" val="1674712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46850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496" y="44624"/>
            <a:ext cx="7886700" cy="725465"/>
          </a:xfrm>
        </p:spPr>
        <p:txBody>
          <a:bodyPr>
            <a:normAutofit/>
          </a:bodyPr>
          <a:lstStyle/>
          <a:p>
            <a:pPr algn="l"/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 observations into summaries, stories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512" y="836712"/>
            <a:ext cx="4955722" cy="355082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Generic algorithm and steps followed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F777D-3D7E-4098-87B9-F0BD66693DB0}" type="slidenum">
              <a:rPr lang="en-US" smtClean="0"/>
              <a:pPr/>
              <a:t>15</a:t>
            </a:fld>
            <a:endParaRPr lang="en-US"/>
          </a:p>
        </p:txBody>
      </p:sp>
      <p:grpSp>
        <p:nvGrpSpPr>
          <p:cNvPr id="3074" name="Group 51"/>
          <p:cNvGrpSpPr>
            <a:grpSpLocks/>
          </p:cNvGrpSpPr>
          <p:nvPr/>
        </p:nvGrpSpPr>
        <p:grpSpPr bwMode="auto">
          <a:xfrm>
            <a:off x="274770" y="1052736"/>
            <a:ext cx="8401686" cy="1888495"/>
            <a:chOff x="0" y="0"/>
            <a:chExt cx="62198" cy="15430"/>
          </a:xfrm>
        </p:grpSpPr>
        <p:sp>
          <p:nvSpPr>
            <p:cNvPr id="52" name="Rounded Rectangle 52"/>
            <p:cNvSpPr>
              <a:spLocks noChangeArrowheads="1"/>
            </p:cNvSpPr>
            <p:nvPr/>
          </p:nvSpPr>
          <p:spPr bwMode="auto">
            <a:xfrm>
              <a:off x="47434" y="0"/>
              <a:ext cx="12383" cy="7048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68580" tIns="34290" rIns="68580" bIns="34290" numCol="1" anchor="ctr" anchorCtr="0" compatLnSpc="1">
              <a:prstTxWarp prst="textNoShape">
                <a:avLst/>
              </a:prstTxWarp>
            </a:bodyPr>
            <a:lstStyle/>
            <a:p>
              <a:pPr algn="ctr" defTabSz="685800" fontAlgn="base">
                <a:spcBef>
                  <a:spcPct val="0"/>
                </a:spcBef>
                <a:spcAft>
                  <a:spcPts val="750"/>
                </a:spcAft>
              </a:pPr>
              <a:r>
                <a:rPr lang="en-IN" sz="825">
                  <a:solidFill>
                    <a:srgbClr val="000000"/>
                  </a:solidFill>
                  <a:latin typeface="Times New Roman" pitchFamily="18" charset="0"/>
                  <a:cs typeface="Arial" pitchFamily="34" charset="0"/>
                </a:rPr>
                <a:t>Use R program to generate tabular or graphical analysis</a:t>
              </a:r>
              <a:endParaRPr lang="en-US" sz="1350">
                <a:latin typeface="Arial" pitchFamily="34" charset="0"/>
                <a:cs typeface="Arial" pitchFamily="34" charset="0"/>
              </a:endParaRPr>
            </a:p>
          </p:txBody>
        </p:sp>
        <p:grpSp>
          <p:nvGrpSpPr>
            <p:cNvPr id="53" name="Group 53"/>
            <p:cNvGrpSpPr>
              <a:grpSpLocks/>
            </p:cNvGrpSpPr>
            <p:nvPr/>
          </p:nvGrpSpPr>
          <p:grpSpPr bwMode="auto">
            <a:xfrm>
              <a:off x="0" y="1809"/>
              <a:ext cx="47625" cy="7144"/>
              <a:chOff x="0" y="0"/>
              <a:chExt cx="47625" cy="7143"/>
            </a:xfrm>
          </p:grpSpPr>
          <p:grpSp>
            <p:nvGrpSpPr>
              <p:cNvPr id="54" name="Group 54"/>
              <p:cNvGrpSpPr>
                <a:grpSpLocks/>
              </p:cNvGrpSpPr>
              <p:nvPr/>
            </p:nvGrpSpPr>
            <p:grpSpPr bwMode="auto">
              <a:xfrm>
                <a:off x="0" y="0"/>
                <a:ext cx="43815" cy="7143"/>
                <a:chOff x="0" y="0"/>
                <a:chExt cx="43815" cy="7143"/>
              </a:xfrm>
            </p:grpSpPr>
            <p:sp>
              <p:nvSpPr>
                <p:cNvPr id="55" name="Rounded Rectangle 55"/>
                <p:cNvSpPr>
                  <a:spLocks noChangeArrowheads="1"/>
                </p:cNvSpPr>
                <p:nvPr/>
              </p:nvSpPr>
              <p:spPr bwMode="auto">
                <a:xfrm>
                  <a:off x="31432" y="0"/>
                  <a:ext cx="12383" cy="7048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/>
                </a:solidFill>
                <a:ln w="1270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vert="horz" wrap="square" lIns="68580" tIns="34290" rIns="68580" bIns="34290" numCol="1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5800" fontAlgn="base">
                    <a:spcBef>
                      <a:spcPct val="0"/>
                    </a:spcBef>
                    <a:spcAft>
                      <a:spcPts val="750"/>
                    </a:spcAft>
                  </a:pPr>
                  <a:r>
                    <a:rPr lang="en-IN" sz="825">
                      <a:solidFill>
                        <a:srgbClr val="000000"/>
                      </a:solidFill>
                      <a:latin typeface="Times New Roman" pitchFamily="18" charset="0"/>
                      <a:cs typeface="Arial" pitchFamily="34" charset="0"/>
                    </a:rPr>
                    <a:t>Use R program to create analysis data tables</a:t>
                  </a:r>
                  <a:endParaRPr lang="en-US" sz="1350">
                    <a:latin typeface="Arial" pitchFamily="34" charset="0"/>
                    <a:cs typeface="Arial" pitchFamily="34" charset="0"/>
                  </a:endParaRPr>
                </a:p>
              </p:txBody>
            </p:sp>
            <p:grpSp>
              <p:nvGrpSpPr>
                <p:cNvPr id="56" name="Group 56"/>
                <p:cNvGrpSpPr>
                  <a:grpSpLocks/>
                </p:cNvGrpSpPr>
                <p:nvPr/>
              </p:nvGrpSpPr>
              <p:grpSpPr bwMode="auto">
                <a:xfrm>
                  <a:off x="0" y="95"/>
                  <a:ext cx="31527" cy="7048"/>
                  <a:chOff x="0" y="0"/>
                  <a:chExt cx="31527" cy="7048"/>
                </a:xfrm>
              </p:grpSpPr>
              <p:grpSp>
                <p:nvGrpSpPr>
                  <p:cNvPr id="57" name="Group 57"/>
                  <p:cNvGrpSpPr>
                    <a:grpSpLocks/>
                  </p:cNvGrpSpPr>
                  <p:nvPr/>
                </p:nvGrpSpPr>
                <p:grpSpPr bwMode="auto">
                  <a:xfrm>
                    <a:off x="0" y="0"/>
                    <a:ext cx="28194" cy="7048"/>
                    <a:chOff x="0" y="0"/>
                    <a:chExt cx="28194" cy="7048"/>
                  </a:xfrm>
                </p:grpSpPr>
                <p:grpSp>
                  <p:nvGrpSpPr>
                    <p:cNvPr id="58" name="Group 58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0" y="0"/>
                      <a:ext cx="15811" cy="7048"/>
                      <a:chOff x="0" y="0"/>
                      <a:chExt cx="15811" cy="7048"/>
                    </a:xfrm>
                  </p:grpSpPr>
                  <p:sp>
                    <p:nvSpPr>
                      <p:cNvPr id="59" name="Rounded Rectangle 59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0" y="0"/>
                        <a:ext cx="12382" cy="7048"/>
                      </a:xfrm>
                      <a:prstGeom prst="roundRect">
                        <a:avLst>
                          <a:gd name="adj" fmla="val 16667"/>
                        </a:avLst>
                      </a:prstGeom>
                      <a:solidFill>
                        <a:srgbClr val="FFFFFF"/>
                      </a:solidFill>
                      <a:ln w="127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vert="horz" wrap="square" lIns="68580" tIns="34290" rIns="68580" bIns="34290" numCol="1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algn="ctr" defTabSz="685800" fontAlgn="base">
                          <a:spcBef>
                            <a:spcPct val="0"/>
                          </a:spcBef>
                          <a:spcAft>
                            <a:spcPts val="750"/>
                          </a:spcAft>
                        </a:pPr>
                        <a:r>
                          <a:rPr lang="en-IN" sz="825">
                            <a:solidFill>
                              <a:srgbClr val="000000"/>
                            </a:solidFill>
                            <a:latin typeface="Times New Roman" pitchFamily="18" charset="0"/>
                            <a:cs typeface="Arial" pitchFamily="34" charset="0"/>
                          </a:rPr>
                          <a:t>Use source tables from the SQLserver</a:t>
                        </a:r>
                        <a:endParaRPr lang="en-US" sz="1350">
                          <a:latin typeface="Arial" pitchFamily="34" charset="0"/>
                          <a:cs typeface="Arial" pitchFamily="34" charset="0"/>
                        </a:endParaRPr>
                      </a:p>
                    </p:txBody>
                  </p:sp>
                  <p:cxnSp>
                    <p:nvCxnSpPr>
                      <p:cNvPr id="60" name="Straight Arrow Connector 60"/>
                      <p:cNvCxnSpPr>
                        <a:cxnSpLocks noChangeShapeType="1"/>
                      </p:cNvCxnSpPr>
                      <p:nvPr/>
                    </p:nvCxnSpPr>
                    <p:spPr bwMode="auto">
                      <a:xfrm>
                        <a:off x="12477" y="3048"/>
                        <a:ext cx="3334" cy="0"/>
                      </a:xfrm>
                      <a:prstGeom prst="straightConnector1">
                        <a:avLst/>
                      </a:prstGeom>
                      <a:noFill/>
                      <a:ln w="6350">
                        <a:solidFill>
                          <a:srgbClr val="000000"/>
                        </a:solidFill>
                        <a:miter lim="800000"/>
                        <a:headEnd/>
                        <a:tailEnd type="triangle" w="med" len="med"/>
                      </a:ln>
                    </p:spPr>
                  </p:cxnSp>
                </p:grpSp>
                <p:sp>
                  <p:nvSpPr>
                    <p:cNvPr id="61" name="Rounded Rectangle 61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5811" y="0"/>
                      <a:ext cx="12383" cy="7048"/>
                    </a:xfrm>
                    <a:prstGeom prst="roundRect">
                      <a:avLst>
                        <a:gd name="adj" fmla="val 16667"/>
                      </a:avLst>
                    </a:prstGeom>
                    <a:solidFill>
                      <a:srgbClr val="FFFFFF"/>
                    </a:solidFill>
                    <a:ln w="12700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 vert="horz" wrap="square" lIns="68580" tIns="34290" rIns="68580" bIns="34290" numCol="1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defTabSz="685800" fontAlgn="base">
                        <a:spcBef>
                          <a:spcPct val="0"/>
                        </a:spcBef>
                        <a:spcAft>
                          <a:spcPts val="750"/>
                        </a:spcAft>
                      </a:pPr>
                      <a:r>
                        <a:rPr lang="en-IN" sz="825">
                          <a:solidFill>
                            <a:srgbClr val="000000"/>
                          </a:solidFill>
                          <a:latin typeface="Times New Roman" pitchFamily="18" charset="0"/>
                          <a:cs typeface="Arial" pitchFamily="34" charset="0"/>
                        </a:rPr>
                        <a:t>Use SQL queries to combine necessary tables</a:t>
                      </a:r>
                      <a:endParaRPr lang="en-US" sz="1350">
                        <a:latin typeface="Arial" pitchFamily="34" charset="0"/>
                        <a:cs typeface="Arial" pitchFamily="34" charset="0"/>
                      </a:endParaRPr>
                    </a:p>
                  </p:txBody>
                </p:sp>
              </p:grpSp>
              <p:cxnSp>
                <p:nvCxnSpPr>
                  <p:cNvPr id="62" name="Straight Arrow Connector 62"/>
                  <p:cNvCxnSpPr>
                    <a:cxnSpLocks noChangeShapeType="1"/>
                  </p:cNvCxnSpPr>
                  <p:nvPr/>
                </p:nvCxnSpPr>
                <p:spPr bwMode="auto">
                  <a:xfrm>
                    <a:off x="28194" y="3048"/>
                    <a:ext cx="3333" cy="0"/>
                  </a:xfrm>
                  <a:prstGeom prst="straightConnector1">
                    <a:avLst/>
                  </a:prstGeom>
                  <a:noFill/>
                  <a:ln w="6350">
                    <a:solidFill>
                      <a:srgbClr val="000000"/>
                    </a:solidFill>
                    <a:miter lim="800000"/>
                    <a:headEnd/>
                    <a:tailEnd type="triangle" w="med" len="med"/>
                  </a:ln>
                </p:spPr>
              </p:cxnSp>
            </p:grpSp>
          </p:grpSp>
          <p:cxnSp>
            <p:nvCxnSpPr>
              <p:cNvPr id="63" name="Straight Arrow Connector 63"/>
              <p:cNvCxnSpPr>
                <a:cxnSpLocks noChangeShapeType="1"/>
              </p:cNvCxnSpPr>
              <p:nvPr/>
            </p:nvCxnSpPr>
            <p:spPr bwMode="auto">
              <a:xfrm flipV="1">
                <a:off x="43719" y="2476"/>
                <a:ext cx="3620" cy="572"/>
              </a:xfrm>
              <a:prstGeom prst="straightConnector1">
                <a:avLst/>
              </a:prstGeom>
              <a:noFill/>
              <a:ln w="6350">
                <a:solidFill>
                  <a:srgbClr val="000000"/>
                </a:solidFill>
                <a:miter lim="800000"/>
                <a:headEnd/>
                <a:tailEnd type="triangle" w="med" len="med"/>
              </a:ln>
            </p:spPr>
          </p:cxnSp>
          <p:cxnSp>
            <p:nvCxnSpPr>
              <p:cNvPr id="64" name="Straight Arrow Connector 64"/>
              <p:cNvCxnSpPr>
                <a:cxnSpLocks noChangeShapeType="1"/>
              </p:cNvCxnSpPr>
              <p:nvPr/>
            </p:nvCxnSpPr>
            <p:spPr bwMode="auto">
              <a:xfrm>
                <a:off x="43815" y="3333"/>
                <a:ext cx="3810" cy="3715"/>
              </a:xfrm>
              <a:prstGeom prst="straightConnector1">
                <a:avLst/>
              </a:prstGeom>
              <a:noFill/>
              <a:ln w="6350">
                <a:solidFill>
                  <a:srgbClr val="000000"/>
                </a:solidFill>
                <a:miter lim="800000"/>
                <a:headEnd/>
                <a:tailEnd type="triangle" w="med" len="med"/>
              </a:ln>
            </p:spPr>
          </p:cxnSp>
        </p:grpSp>
        <p:sp>
          <p:nvSpPr>
            <p:cNvPr id="65" name="Rounded Rectangle 65"/>
            <p:cNvSpPr>
              <a:spLocks noChangeArrowheads="1"/>
            </p:cNvSpPr>
            <p:nvPr/>
          </p:nvSpPr>
          <p:spPr bwMode="auto">
            <a:xfrm>
              <a:off x="47720" y="8382"/>
              <a:ext cx="14478" cy="7048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68580" tIns="34290" rIns="68580" bIns="34290" numCol="1" anchor="ctr" anchorCtr="0" compatLnSpc="1">
              <a:prstTxWarp prst="textNoShape">
                <a:avLst/>
              </a:prstTxWarp>
            </a:bodyPr>
            <a:lstStyle/>
            <a:p>
              <a:pPr algn="ctr" defTabSz="685800" fontAlgn="base">
                <a:spcBef>
                  <a:spcPct val="0"/>
                </a:spcBef>
                <a:spcAft>
                  <a:spcPts val="750"/>
                </a:spcAft>
              </a:pPr>
              <a:r>
                <a:rPr lang="en-IN" sz="825">
                  <a:solidFill>
                    <a:srgbClr val="000000"/>
                  </a:solidFill>
                  <a:latin typeface="Times New Roman" pitchFamily="18" charset="0"/>
                  <a:cs typeface="Arial" pitchFamily="34" charset="0"/>
                </a:rPr>
                <a:t>Use Tableau to generate interactive visual analysis</a:t>
              </a:r>
              <a:endParaRPr lang="en-US" sz="1350"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3089" name="Rectangle 17"/>
          <p:cNvSpPr>
            <a:spLocks noChangeArrowheads="1"/>
          </p:cNvSpPr>
          <p:nvPr/>
        </p:nvSpPr>
        <p:spPr bwMode="auto">
          <a:xfrm>
            <a:off x="44358" y="3717463"/>
            <a:ext cx="5031698" cy="30239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marL="171450" indent="-171450" algn="just" defTabSz="685800" fontAlgn="base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sz="1200" dirty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Login on the SQL server using the credentials</a:t>
            </a:r>
            <a:endParaRPr lang="en-US" sz="1200" dirty="0">
              <a:latin typeface="Arial" pitchFamily="34" charset="0"/>
              <a:cs typeface="Arial" pitchFamily="34" charset="0"/>
            </a:endParaRPr>
          </a:p>
          <a:p>
            <a:pPr marL="171450" indent="-171450" algn="just" defTabSz="68580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sz="1200" dirty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Use the IAIM schema, access following tables to generate base table with </a:t>
            </a:r>
          </a:p>
          <a:p>
            <a:pPr algn="just" defTabSz="6858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Demographics information, Patient Visit information and prescribed treatments</a:t>
            </a:r>
            <a:endParaRPr lang="en-US" sz="1200" dirty="0">
              <a:latin typeface="Arial" pitchFamily="34" charset="0"/>
              <a:cs typeface="Arial" pitchFamily="34" charset="0"/>
            </a:endParaRPr>
          </a:p>
          <a:p>
            <a:pPr marL="342900" lvl="1" algn="just" defTabSz="685800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/>
            </a:pPr>
            <a:r>
              <a:rPr lang="en-US" sz="1200" dirty="0" err="1" smtClean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STATE_MASTERa</a:t>
            </a:r>
            <a:endParaRPr lang="en-US" sz="1200" dirty="0">
              <a:latin typeface="Arial" pitchFamily="34" charset="0"/>
              <a:cs typeface="Arial" pitchFamily="34" charset="0"/>
            </a:endParaRPr>
          </a:p>
          <a:p>
            <a:pPr marL="342900" lvl="1" algn="just" defTabSz="685800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/>
            </a:pPr>
            <a:r>
              <a:rPr lang="en-US" sz="1200" dirty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COUNTRY_MASTER</a:t>
            </a:r>
            <a:endParaRPr lang="en-US" sz="1200" dirty="0">
              <a:latin typeface="Arial" pitchFamily="34" charset="0"/>
              <a:cs typeface="Arial" pitchFamily="34" charset="0"/>
            </a:endParaRPr>
          </a:p>
          <a:p>
            <a:pPr marL="342900" lvl="1" algn="just" defTabSz="685800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/>
            </a:pPr>
            <a:r>
              <a:rPr lang="en-US" sz="1200" dirty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CITY</a:t>
            </a:r>
            <a:endParaRPr lang="en-US" sz="1200" dirty="0">
              <a:latin typeface="Arial" pitchFamily="34" charset="0"/>
              <a:cs typeface="Arial" pitchFamily="34" charset="0"/>
            </a:endParaRPr>
          </a:p>
          <a:p>
            <a:pPr marL="342900" lvl="1" algn="just" defTabSz="685800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/>
            </a:pPr>
            <a:r>
              <a:rPr lang="en-US" sz="1200" dirty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STATE</a:t>
            </a:r>
            <a:endParaRPr lang="en-US" sz="1200" dirty="0">
              <a:latin typeface="Arial" pitchFamily="34" charset="0"/>
              <a:cs typeface="Arial" pitchFamily="34" charset="0"/>
            </a:endParaRPr>
          </a:p>
          <a:p>
            <a:pPr marL="342900" lvl="1" algn="just" defTabSz="685800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/>
            </a:pPr>
            <a:r>
              <a:rPr lang="en-US" sz="1200" dirty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PATIENT_DETAILS</a:t>
            </a:r>
            <a:endParaRPr lang="en-US" sz="1200" dirty="0">
              <a:latin typeface="Arial" pitchFamily="34" charset="0"/>
              <a:cs typeface="Arial" pitchFamily="34" charset="0"/>
            </a:endParaRPr>
          </a:p>
          <a:p>
            <a:pPr marL="342900" lvl="1" algn="just" defTabSz="685800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/>
            </a:pPr>
            <a:r>
              <a:rPr lang="en-US" sz="1200" dirty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PATIENT_REGISTRATION</a:t>
            </a:r>
            <a:endParaRPr lang="en-US" sz="1200" dirty="0">
              <a:latin typeface="Arial" pitchFamily="34" charset="0"/>
              <a:cs typeface="Arial" pitchFamily="34" charset="0"/>
            </a:endParaRPr>
          </a:p>
          <a:p>
            <a:pPr marL="342900" lvl="1" algn="just" defTabSz="685800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/>
            </a:pPr>
            <a:r>
              <a:rPr lang="en-US" sz="1200" dirty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MRD_DIAGNOSIS</a:t>
            </a:r>
            <a:endParaRPr lang="en-US" sz="1200" dirty="0">
              <a:latin typeface="Arial" pitchFamily="34" charset="0"/>
              <a:cs typeface="Arial" pitchFamily="34" charset="0"/>
            </a:endParaRPr>
          </a:p>
          <a:p>
            <a:pPr marL="342900" lvl="1" algn="just" defTabSz="685800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/>
            </a:pPr>
            <a:r>
              <a:rPr lang="en-US" sz="1200" dirty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PATIENT_PRESCRIPTION</a:t>
            </a:r>
            <a:endParaRPr lang="en-US" sz="1200" dirty="0">
              <a:latin typeface="Arial" pitchFamily="34" charset="0"/>
              <a:cs typeface="Arial" pitchFamily="34" charset="0"/>
            </a:endParaRPr>
          </a:p>
          <a:p>
            <a:pPr marL="342900" lvl="1" algn="just" defTabSz="685800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/>
            </a:pPr>
            <a:r>
              <a:rPr lang="en-US" sz="1200" dirty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PATIENT_MEDICINE_PRESCRIPTIONS</a:t>
            </a:r>
            <a:endParaRPr lang="en-US" sz="1200" dirty="0">
              <a:latin typeface="Arial" pitchFamily="34" charset="0"/>
              <a:cs typeface="Arial" pitchFamily="34" charset="0"/>
            </a:endParaRPr>
          </a:p>
          <a:p>
            <a:pPr marL="342900" lvl="1" algn="just" defTabSz="685800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/>
            </a:pPr>
            <a:r>
              <a:rPr lang="en-US" sz="1200" dirty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IP_PRESCRIPTION</a:t>
            </a:r>
            <a:endParaRPr lang="en-US" sz="1200" dirty="0">
              <a:latin typeface="Arial" pitchFamily="34" charset="0"/>
              <a:cs typeface="Arial" pitchFamily="34" charset="0"/>
            </a:endParaRPr>
          </a:p>
          <a:p>
            <a:pPr marL="342900" lvl="1" algn="just" defTabSz="685800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/>
            </a:pPr>
            <a:r>
              <a:rPr lang="en-US" sz="1200" dirty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SERVICES_PRESCRIBED</a:t>
            </a:r>
            <a:endParaRPr lang="en-US" sz="1200" dirty="0">
              <a:latin typeface="Arial" pitchFamily="34" charset="0"/>
              <a:cs typeface="Arial" pitchFamily="34" charset="0"/>
            </a:endParaRPr>
          </a:p>
          <a:p>
            <a:pPr marL="342900" lvl="1" algn="just" defTabSz="685800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/>
            </a:pPr>
            <a:r>
              <a:rPr lang="en-US" sz="1200" dirty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SERVICES</a:t>
            </a:r>
            <a:endParaRPr lang="en-US" sz="1200" dirty="0">
              <a:latin typeface="Arial" pitchFamily="34" charset="0"/>
              <a:cs typeface="Arial" pitchFamily="34" charset="0"/>
            </a:endParaRPr>
          </a:p>
          <a:p>
            <a:pPr marL="342900" lvl="1" algn="just" defTabSz="685800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/>
            </a:pPr>
            <a:r>
              <a:rPr lang="en-US" sz="1200" dirty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MEDICINE_SALES_VIEW</a:t>
            </a:r>
            <a:endParaRPr lang="en-US" sz="12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090" name="Rectangle 18"/>
          <p:cNvSpPr>
            <a:spLocks noChangeArrowheads="1"/>
          </p:cNvSpPr>
          <p:nvPr/>
        </p:nvSpPr>
        <p:spPr bwMode="auto">
          <a:xfrm>
            <a:off x="3491880" y="4496777"/>
            <a:ext cx="5472608" cy="2100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marL="171450" indent="-171450" algn="just" defTabSz="685800" fontAlgn="base">
              <a:spcBef>
                <a:spcPct val="0"/>
              </a:spcBef>
              <a:spcAft>
                <a:spcPct val="0"/>
              </a:spcAft>
              <a:buFont typeface="+mj-lt"/>
              <a:buAutoNum type="arabicPeriod" startAt="3"/>
            </a:pPr>
            <a:r>
              <a:rPr lang="en-US" sz="1200" dirty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There are many CRF pages built to collect relevant Ayurvedic data, measurement data, Hospital visit data, food / exercise advice, etc. </a:t>
            </a:r>
          </a:p>
          <a:p>
            <a:pPr marL="171450" indent="-171450" algn="just" defTabSz="685800" fontAlgn="base">
              <a:spcBef>
                <a:spcPct val="0"/>
              </a:spcBef>
              <a:spcAft>
                <a:spcPct val="0"/>
              </a:spcAft>
              <a:buFont typeface="+mj-lt"/>
              <a:buAutoNum type="arabicPeriod" startAt="4"/>
            </a:pPr>
            <a:r>
              <a:rPr lang="en-US" sz="1200" dirty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This data is present in the following tables:</a:t>
            </a:r>
            <a:endParaRPr lang="en-US" sz="1200" dirty="0">
              <a:latin typeface="Arial" pitchFamily="34" charset="0"/>
              <a:cs typeface="Arial" pitchFamily="34" charset="0"/>
            </a:endParaRPr>
          </a:p>
          <a:p>
            <a:pPr marL="342900" lvl="1" algn="just" defTabSz="685800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/>
            </a:pPr>
            <a:r>
              <a:rPr lang="en-US" sz="1200" dirty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PATIENT_SECTION_DETAILS</a:t>
            </a:r>
            <a:endParaRPr lang="en-US" sz="1200" dirty="0">
              <a:latin typeface="Arial" pitchFamily="34" charset="0"/>
              <a:cs typeface="Arial" pitchFamily="34" charset="0"/>
            </a:endParaRPr>
          </a:p>
          <a:p>
            <a:pPr marL="342900" lvl="1" algn="just" defTabSz="685800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/>
            </a:pPr>
            <a:r>
              <a:rPr lang="en-US" sz="1200" dirty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PATIENT_SECTION_VALUES</a:t>
            </a:r>
            <a:endParaRPr lang="en-US" sz="1200" dirty="0">
              <a:latin typeface="Arial" pitchFamily="34" charset="0"/>
              <a:cs typeface="Arial" pitchFamily="34" charset="0"/>
            </a:endParaRPr>
          </a:p>
          <a:p>
            <a:pPr marL="342900" lvl="1" algn="just" defTabSz="685800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/>
            </a:pPr>
            <a:r>
              <a:rPr lang="en-US" sz="1200" dirty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SECTION_MASTER</a:t>
            </a:r>
            <a:endParaRPr lang="en-US" sz="1200" dirty="0">
              <a:latin typeface="Arial" pitchFamily="34" charset="0"/>
              <a:cs typeface="Arial" pitchFamily="34" charset="0"/>
            </a:endParaRPr>
          </a:p>
          <a:p>
            <a:pPr marL="342900" lvl="1" algn="just" defTabSz="685800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/>
            </a:pPr>
            <a:r>
              <a:rPr lang="en-US" sz="1200" dirty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SECTION_FIELD_OPTIONS</a:t>
            </a:r>
            <a:endParaRPr lang="en-US" sz="1200" dirty="0">
              <a:latin typeface="Arial" pitchFamily="34" charset="0"/>
              <a:cs typeface="Arial" pitchFamily="34" charset="0"/>
            </a:endParaRPr>
          </a:p>
          <a:p>
            <a:pPr marL="342900" lvl="1" algn="just" defTabSz="685800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/>
            </a:pPr>
            <a:r>
              <a:rPr lang="en-US" sz="1200" dirty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SECTION_FIELD_DESC</a:t>
            </a:r>
            <a:endParaRPr lang="en-US" sz="1200" dirty="0">
              <a:latin typeface="Arial" pitchFamily="34" charset="0"/>
              <a:cs typeface="Arial" pitchFamily="34" charset="0"/>
            </a:endParaRPr>
          </a:p>
          <a:p>
            <a:pPr marL="342900" lvl="1" algn="just" defTabSz="685800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/>
            </a:pPr>
            <a:r>
              <a:rPr lang="en-US" sz="1200" dirty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PATIENT_CONSULTATION_FIELD_VALUES</a:t>
            </a:r>
            <a:endParaRPr lang="en-US" sz="1200" dirty="0">
              <a:latin typeface="Arial" pitchFamily="34" charset="0"/>
              <a:cs typeface="Arial" pitchFamily="34" charset="0"/>
            </a:endParaRPr>
          </a:p>
          <a:p>
            <a:pPr marL="171450" indent="-171450" algn="just" defTabSz="68580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 startAt="5"/>
            </a:pPr>
            <a:r>
              <a:rPr lang="en-US" sz="1200" dirty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The datasets created in steps 2 and 3 are further processed using R programming language and the analysis ready datasets are created</a:t>
            </a:r>
            <a:endParaRPr lang="en-US" sz="12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1520" y="2204864"/>
            <a:ext cx="1656184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200+ tables in SQL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979712" y="2204864"/>
            <a:ext cx="3024336" cy="156966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25+ tables used for calculations</a:t>
            </a:r>
          </a:p>
          <a:p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13 tables converted </a:t>
            </a:r>
          </a:p>
          <a:p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6 tables “staging tables”</a:t>
            </a:r>
          </a:p>
          <a:p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 reference dataset: ~65 variables</a:t>
            </a:r>
          </a:p>
          <a:p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50 Steps from start to end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652120" y="2998693"/>
            <a:ext cx="3024336" cy="1107996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8 tables converted to </a:t>
            </a:r>
          </a:p>
          <a:p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95+ CRF pages and 515 variables</a:t>
            </a:r>
          </a:p>
          <a:p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25 Steps from start to end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9026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/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04" y="646822"/>
            <a:ext cx="8928992" cy="19900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6512" y="-27384"/>
            <a:ext cx="1882552" cy="706090"/>
          </a:xfrm>
        </p:spPr>
        <p:txBody>
          <a:bodyPr>
            <a:normAutofit/>
          </a:bodyPr>
          <a:lstStyle/>
          <a:p>
            <a:pPr algn="l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Flow of steps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A73A5-E307-49AE-B713-67FB3933783B}" type="slidenum">
              <a:rPr lang="en-IN" smtClean="0"/>
              <a:pPr/>
              <a:t>16</a:t>
            </a:fld>
            <a:endParaRPr lang="en-IN"/>
          </a:p>
        </p:txBody>
      </p:sp>
      <p:pic>
        <p:nvPicPr>
          <p:cNvPr id="6" name="Picture 5"/>
          <p:cNvPicPr/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04" y="2771269"/>
            <a:ext cx="8928992" cy="4102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970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A73A5-E307-49AE-B713-67FB3933783B}" type="slidenum">
              <a:rPr lang="en-IN" smtClean="0"/>
              <a:pPr/>
              <a:t>17</a:t>
            </a:fld>
            <a:endParaRPr lang="en-IN"/>
          </a:p>
        </p:txBody>
      </p:sp>
      <p:pic>
        <p:nvPicPr>
          <p:cNvPr id="5" name="Picture 4"/>
          <p:cNvPicPr/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04" y="980728"/>
            <a:ext cx="8928992" cy="147447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-36512" y="-27384"/>
            <a:ext cx="1882552" cy="706090"/>
          </a:xfrm>
        </p:spPr>
        <p:txBody>
          <a:bodyPr>
            <a:normAutofit/>
          </a:bodyPr>
          <a:lstStyle/>
          <a:p>
            <a:pPr algn="l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Flow of steps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/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824" y="2650574"/>
            <a:ext cx="8877672" cy="3874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474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Versions of data used in the analysis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A73A5-E307-49AE-B713-67FB3933783B}" type="slidenum">
              <a:rPr lang="en-IN" smtClean="0"/>
              <a:pPr/>
              <a:t>18</a:t>
            </a:fld>
            <a:endParaRPr lang="en-IN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2451888"/>
              </p:ext>
            </p:extLst>
          </p:nvPr>
        </p:nvGraphicFramePr>
        <p:xfrm>
          <a:off x="457199" y="1556792"/>
          <a:ext cx="8075240" cy="280831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18378">
                  <a:extLst>
                    <a:ext uri="{9D8B030D-6E8A-4147-A177-3AD203B41FA5}">
                      <a16:colId xmlns:a16="http://schemas.microsoft.com/office/drawing/2014/main" val="375721038"/>
                    </a:ext>
                  </a:extLst>
                </a:gridCol>
                <a:gridCol w="2018378">
                  <a:extLst>
                    <a:ext uri="{9D8B030D-6E8A-4147-A177-3AD203B41FA5}">
                      <a16:colId xmlns:a16="http://schemas.microsoft.com/office/drawing/2014/main" val="836777698"/>
                    </a:ext>
                  </a:extLst>
                </a:gridCol>
                <a:gridCol w="2019242">
                  <a:extLst>
                    <a:ext uri="{9D8B030D-6E8A-4147-A177-3AD203B41FA5}">
                      <a16:colId xmlns:a16="http://schemas.microsoft.com/office/drawing/2014/main" val="3061667429"/>
                    </a:ext>
                  </a:extLst>
                </a:gridCol>
                <a:gridCol w="2019242">
                  <a:extLst>
                    <a:ext uri="{9D8B030D-6E8A-4147-A177-3AD203B41FA5}">
                      <a16:colId xmlns:a16="http://schemas.microsoft.com/office/drawing/2014/main" val="2689799922"/>
                    </a:ext>
                  </a:extLst>
                </a:gridCol>
              </a:tblGrid>
              <a:tr h="50275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Data version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Version 1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Version 2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Version 3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79621656"/>
                  </a:ext>
                </a:extLst>
              </a:tr>
              <a:tr h="103211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Date time frame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From start of the hospital to Oct 2016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From start of the hospital to Oct 2017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PDF file version of data for 15 In Patients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61329644"/>
                  </a:ext>
                </a:extLst>
              </a:tr>
              <a:tr h="127344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Data domains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Lab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Vital signs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Diagnosis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All the available data in the hospital database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Specific patient visits case report forms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373627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94298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496" y="44624"/>
            <a:ext cx="2242592" cy="418058"/>
          </a:xfrm>
        </p:spPr>
        <p:txBody>
          <a:bodyPr>
            <a:normAutofit fontScale="90000"/>
          </a:bodyPr>
          <a:lstStyle/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Hospital status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6976" y="764704"/>
            <a:ext cx="5010150" cy="180975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A73A5-E307-49AE-B713-67FB3933783B}" type="slidenum">
              <a:rPr lang="en-IN" smtClean="0"/>
              <a:pPr/>
              <a:t>19</a:t>
            </a:fld>
            <a:endParaRPr lang="en-IN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5576" y="1196752"/>
            <a:ext cx="7234238" cy="364331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2854" y="2590488"/>
            <a:ext cx="3238500" cy="38290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81724" y="1556792"/>
            <a:ext cx="4529138" cy="38862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18231" y="559688"/>
            <a:ext cx="4195763" cy="387191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1300" y="1106096"/>
            <a:ext cx="5772150" cy="35433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804248" y="5336048"/>
            <a:ext cx="237626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hlinkClick r:id="rId8"/>
              </a:rPr>
              <a:t>Summary of distinct number of patients</a:t>
            </a:r>
            <a:endParaRPr lang="en-US" sz="1000" dirty="0"/>
          </a:p>
          <a:p>
            <a:r>
              <a:rPr lang="en-US" sz="1000" dirty="0">
                <a:hlinkClick r:id="rId9"/>
              </a:rPr>
              <a:t>02 Country</a:t>
            </a:r>
            <a:endParaRPr lang="en-US" sz="1000" dirty="0"/>
          </a:p>
          <a:p>
            <a:r>
              <a:rPr lang="en-US" sz="1000" dirty="0">
                <a:hlinkClick r:id="rId10"/>
              </a:rPr>
              <a:t>03 </a:t>
            </a:r>
            <a:r>
              <a:rPr lang="en-US" sz="1000" dirty="0" err="1">
                <a:hlinkClick r:id="rId10"/>
              </a:rPr>
              <a:t>AgeBoxplotCountry</a:t>
            </a:r>
            <a:endParaRPr lang="en-US" sz="1000" dirty="0"/>
          </a:p>
          <a:p>
            <a:r>
              <a:rPr lang="en-US" sz="1000" dirty="0">
                <a:hlinkClick r:id="rId11"/>
              </a:rPr>
              <a:t>04 </a:t>
            </a:r>
            <a:r>
              <a:rPr lang="en-US" sz="1000" dirty="0" err="1">
                <a:hlinkClick r:id="rId11"/>
              </a:rPr>
              <a:t>AgeBoxplotGroup</a:t>
            </a:r>
            <a:endParaRPr lang="en-US" sz="1000" dirty="0"/>
          </a:p>
          <a:p>
            <a:r>
              <a:rPr lang="en-US" sz="1000" dirty="0">
                <a:hlinkClick r:id="rId12"/>
              </a:rPr>
              <a:t>05 </a:t>
            </a:r>
            <a:r>
              <a:rPr lang="en-US" sz="1000" dirty="0" err="1">
                <a:hlinkClick r:id="rId12"/>
              </a:rPr>
              <a:t>NoOfVisitsBox</a:t>
            </a:r>
            <a:endParaRPr lang="en-US" sz="1000" dirty="0"/>
          </a:p>
          <a:p>
            <a:r>
              <a:rPr lang="en-US" sz="1000" dirty="0">
                <a:hlinkClick r:id="rId13"/>
              </a:rPr>
              <a:t>05a </a:t>
            </a:r>
            <a:r>
              <a:rPr lang="en-US" sz="1000" dirty="0" err="1">
                <a:hlinkClick r:id="rId13"/>
              </a:rPr>
              <a:t>NoOfDis_age</a:t>
            </a:r>
            <a:endParaRPr lang="en-US" sz="1000" dirty="0"/>
          </a:p>
          <a:p>
            <a:r>
              <a:rPr lang="en-US" sz="1000" dirty="0">
                <a:hlinkClick r:id="rId14"/>
              </a:rPr>
              <a:t>05b </a:t>
            </a:r>
            <a:r>
              <a:rPr lang="en-US" sz="1000" dirty="0" err="1">
                <a:hlinkClick r:id="rId14"/>
              </a:rPr>
              <a:t>NoOfDis_agebox</a:t>
            </a:r>
            <a:endParaRPr lang="en-US" sz="1000" dirty="0"/>
          </a:p>
          <a:p>
            <a:r>
              <a:rPr lang="en-US" sz="1000" dirty="0">
                <a:hlinkClick r:id="rId15"/>
              </a:rPr>
              <a:t>Number of diseases per person</a:t>
            </a:r>
            <a:endParaRPr lang="en-US" sz="1000" dirty="0"/>
          </a:p>
          <a:p>
            <a:r>
              <a:rPr lang="en-US" sz="1000" u="sng" dirty="0">
                <a:hlinkClick r:id="rId16"/>
              </a:rPr>
              <a:t>07 </a:t>
            </a:r>
            <a:r>
              <a:rPr lang="en-US" sz="1000" u="sng" dirty="0" err="1" smtClean="0">
                <a:hlinkClick r:id="rId16"/>
              </a:rPr>
              <a:t>BloodGroup</a:t>
            </a:r>
            <a:endParaRPr lang="en-US" sz="1000" dirty="0"/>
          </a:p>
        </p:txBody>
      </p:sp>
      <p:sp>
        <p:nvSpPr>
          <p:cNvPr id="13" name="TextBox 12"/>
          <p:cNvSpPr txBox="1"/>
          <p:nvPr/>
        </p:nvSpPr>
        <p:spPr>
          <a:xfrm>
            <a:off x="4929094" y="0"/>
            <a:ext cx="30272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start of the hospital to Oct 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2016</a:t>
            </a:r>
            <a:endParaRPr lang="en-US" sz="14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1300" y="622732"/>
            <a:ext cx="8292941" cy="420671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41052" y="1260475"/>
            <a:ext cx="5734050" cy="509587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51319" y="1085304"/>
            <a:ext cx="5829300" cy="4829175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35496" y="6525344"/>
            <a:ext cx="67687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  <a:hlinkClick r:id="rId20"/>
              </a:rPr>
              <a:t>https://public.tableau.com/views/04_patient_analysis_tablaeu/05bNoOfDis_agebox?:display_count=y&amp;:</a:t>
            </a:r>
            <a:r>
              <a:rPr lang="en-US" sz="1000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20"/>
              </a:rPr>
              <a:t>origin=viz_share_link</a:t>
            </a:r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1151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512" y="1124744"/>
            <a:ext cx="8229600" cy="4525963"/>
          </a:xfrm>
        </p:spPr>
        <p:txBody>
          <a:bodyPr>
            <a:normAutofit/>
          </a:bodyPr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following analysis should be seen from a learning point of view, a framework for Ayurvedic EHR analysis</a:t>
            </a:r>
          </a:p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This is a neutral view of the analysis – not a criticism of the practices at the hospital</a:t>
            </a:r>
          </a:p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This analysis is retrospective and should be used to improve the data standards, documentation practices</a:t>
            </a:r>
          </a:p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 humble attempt to build evidence base for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ayurveda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A73A5-E307-49AE-B713-67FB3933783B}" type="slidenum">
              <a:rPr lang="en-IN" smtClean="0"/>
              <a:pPr/>
              <a:t>2</a:t>
            </a:fld>
            <a:endParaRPr lang="en-IN"/>
          </a:p>
        </p:txBody>
      </p:sp>
      <p:sp>
        <p:nvSpPr>
          <p:cNvPr id="5" name="TextBox 4"/>
          <p:cNvSpPr txBox="1"/>
          <p:nvPr/>
        </p:nvSpPr>
        <p:spPr>
          <a:xfrm>
            <a:off x="323528" y="260648"/>
            <a:ext cx="1872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Disclaimer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9732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A73A5-E307-49AE-B713-67FB3933783B}" type="slidenum">
              <a:rPr lang="en-IN" smtClean="0"/>
              <a:pPr/>
              <a:t>20</a:t>
            </a:fld>
            <a:endParaRPr lang="en-IN"/>
          </a:p>
        </p:txBody>
      </p:sp>
      <p:sp>
        <p:nvSpPr>
          <p:cNvPr id="5" name="TextBox 4"/>
          <p:cNvSpPr txBox="1"/>
          <p:nvPr/>
        </p:nvSpPr>
        <p:spPr>
          <a:xfrm>
            <a:off x="4929094" y="0"/>
            <a:ext cx="30272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start of the hospital to Oct 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2016</a:t>
            </a:r>
            <a:endParaRPr lang="en-US" sz="14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5496" y="130622"/>
            <a:ext cx="4104456" cy="418058"/>
          </a:xfrm>
        </p:spPr>
        <p:txBody>
          <a:bodyPr>
            <a:normAutofit fontScale="90000"/>
          </a:bodyPr>
          <a:lstStyle/>
          <a:p>
            <a:pPr algn="l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Hospital status: RMSD / Metabolic diseases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7504" y="6495147"/>
            <a:ext cx="76328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https://public.tableau.com/views/01RMSD_MET/01TotalPatRMSD_Metabolic?:display_count=y&amp;:</a:t>
            </a:r>
            <a:r>
              <a:rPr lang="en-US" sz="1000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origin=viz_share_link</a:t>
            </a:r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164288" y="4581128"/>
            <a:ext cx="194421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hlinkClick r:id="rId3"/>
              </a:rPr>
              <a:t>01TotalPatRMSD_Metabolic</a:t>
            </a:r>
            <a:endParaRPr lang="en-US" sz="1200" dirty="0"/>
          </a:p>
          <a:p>
            <a:r>
              <a:rPr lang="en-US" sz="1200" dirty="0">
                <a:hlinkClick r:id="rId4"/>
              </a:rPr>
              <a:t>02AgeGroupByDisease</a:t>
            </a:r>
            <a:endParaRPr lang="en-US" sz="1200" dirty="0"/>
          </a:p>
          <a:p>
            <a:r>
              <a:rPr lang="en-US" sz="1200" dirty="0">
                <a:hlinkClick r:id="rId5"/>
              </a:rPr>
              <a:t>03AgeDistByDisease</a:t>
            </a:r>
            <a:endParaRPr lang="en-US" sz="1200" dirty="0"/>
          </a:p>
          <a:p>
            <a:r>
              <a:rPr lang="en-US" sz="1200" dirty="0">
                <a:hlinkClick r:id="rId6"/>
              </a:rPr>
              <a:t>08CumDisplayByDuration</a:t>
            </a:r>
            <a:endParaRPr lang="en-US" sz="1200" dirty="0"/>
          </a:p>
          <a:p>
            <a:r>
              <a:rPr lang="en-US" sz="1200" dirty="0">
                <a:hlinkClick r:id="rId7"/>
              </a:rPr>
              <a:t>08UniqueVisWindow</a:t>
            </a:r>
            <a:endParaRPr lang="en-US" sz="1200" dirty="0"/>
          </a:p>
          <a:p>
            <a:r>
              <a:rPr lang="en-US" sz="1200" dirty="0">
                <a:hlinkClick r:id="rId8"/>
              </a:rPr>
              <a:t>08UnqBoxAgeGender</a:t>
            </a:r>
            <a:endParaRPr lang="en-US" sz="1200" dirty="0"/>
          </a:p>
          <a:p>
            <a:r>
              <a:rPr lang="en-US" sz="1200" dirty="0">
                <a:hlinkClick r:id="rId9"/>
              </a:rPr>
              <a:t>08CumDisplayAgeDist</a:t>
            </a:r>
            <a:endParaRPr lang="en-US" sz="1200" dirty="0"/>
          </a:p>
          <a:p>
            <a:r>
              <a:rPr lang="en-US" sz="1200" dirty="0">
                <a:hlinkClick r:id="rId10"/>
              </a:rPr>
              <a:t>08CumDispByDurDisease</a:t>
            </a:r>
            <a:endParaRPr lang="en-US" sz="1200" dirty="0"/>
          </a:p>
          <a:p>
            <a:r>
              <a:rPr lang="en-US" sz="1200" u="sng" dirty="0">
                <a:hlinkClick r:id="rId11"/>
              </a:rPr>
              <a:t>09CumDisByDurVitals</a:t>
            </a:r>
            <a:endParaRPr lang="en-US" sz="1200" dirty="0"/>
          </a:p>
          <a:p>
            <a:r>
              <a:rPr lang="en-US" sz="1200" dirty="0">
                <a:hlinkClick r:id="rId12"/>
              </a:rPr>
              <a:t>09CumStatsByDurVitals</a:t>
            </a:r>
            <a:endParaRPr lang="en-US" sz="1200" dirty="0"/>
          </a:p>
          <a:p>
            <a:r>
              <a:rPr lang="en-US" sz="1200" dirty="0" smtClean="0">
                <a:hlinkClick r:id="rId13"/>
              </a:rPr>
              <a:t>09PatProfile</a:t>
            </a:r>
            <a:endParaRPr lang="en-US" sz="12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1520" y="980728"/>
            <a:ext cx="8110538" cy="344328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4383" y="788629"/>
            <a:ext cx="8067675" cy="366236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5049" y="1340768"/>
            <a:ext cx="8639175" cy="367665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5946" y="1527190"/>
            <a:ext cx="8077200" cy="362902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533650" y="1585912"/>
            <a:ext cx="4076700" cy="368617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974" y="1887612"/>
            <a:ext cx="8991600" cy="36957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2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2571" y="1993071"/>
            <a:ext cx="8524875" cy="3709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62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3538736" cy="778098"/>
          </a:xfrm>
        </p:spPr>
        <p:txBody>
          <a:bodyPr>
            <a:normAutofit fontScale="90000"/>
          </a:bodyPr>
          <a:lstStyle/>
          <a:p>
            <a:pPr algn="l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Operational view of number of patients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F777D-3D7E-4098-87B9-F0BD66693DB0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6" name="Content Placeholder 5"/>
          <p:cNvPicPr>
            <a:picLocks noGrp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0357" y="1268760"/>
            <a:ext cx="5017747" cy="475252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194515" y="1700808"/>
            <a:ext cx="285096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Patients visiting on each day, details of visits displayed in the tooltip maximizing the usage of space</a:t>
            </a:r>
          </a:p>
          <a:p>
            <a:endParaRPr lang="en-US" sz="13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3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Supporting data to design availability of people on shifts on week days and week ends</a:t>
            </a:r>
            <a:endParaRPr lang="en-IN" sz="13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929094" y="0"/>
            <a:ext cx="30272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start of the hospital to Oct 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2016</a:t>
            </a:r>
            <a:endParaRPr lang="en-US" sz="14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7504" y="6453336"/>
            <a:ext cx="68407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https://public.tableau.com/views/04_calendar_view/Sheet1?:display_count=y&amp;:</a:t>
            </a:r>
            <a:r>
              <a:rPr lang="en-US" sz="1000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origin=viz_share_link</a:t>
            </a:r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5422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496" y="568772"/>
            <a:ext cx="7362519" cy="411956"/>
          </a:xfrm>
        </p:spPr>
        <p:txBody>
          <a:bodyPr>
            <a:normAutofit/>
          </a:bodyPr>
          <a:lstStyle/>
          <a:p>
            <a:pPr algn="l"/>
            <a:r>
              <a:rPr lang="en-US" sz="2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Frequency count of patients for each disease by month by gender</a:t>
            </a:r>
            <a:endParaRPr lang="en-IN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F777D-3D7E-4098-87B9-F0BD66693DB0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5" name="Picture 4"/>
          <p:cNvPicPr/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6761" y="1332548"/>
            <a:ext cx="4457700" cy="1724025"/>
          </a:xfrm>
          <a:prstGeom prst="rect">
            <a:avLst/>
          </a:prstGeom>
        </p:spPr>
      </p:pic>
      <p:pic>
        <p:nvPicPr>
          <p:cNvPr id="6" name="Picture 5"/>
          <p:cNvPicPr/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9239" y="3317312"/>
            <a:ext cx="2804922" cy="301752"/>
          </a:xfrm>
          <a:prstGeom prst="rect">
            <a:avLst/>
          </a:prstGeom>
        </p:spPr>
      </p:pic>
      <p:pic>
        <p:nvPicPr>
          <p:cNvPr id="7" name="Picture 6"/>
          <p:cNvPicPr/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19844" y="3946173"/>
            <a:ext cx="4457700" cy="168925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114108" y="1572442"/>
            <a:ext cx="3585755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visual opens for each day, by clicking on “+” sign on the x-axis, showing the operational as well as scientific usefulness.</a:t>
            </a:r>
            <a:endParaRPr lang="en-IN" sz="13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103620" y="2777490"/>
            <a:ext cx="24982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>
              <a:buFont typeface="+mj-lt"/>
              <a:buAutoNum type="arabicPeriod"/>
            </a:pPr>
            <a:r>
              <a:rPr lang="en-IN"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Seasonal variation, </a:t>
            </a:r>
          </a:p>
          <a:p>
            <a:pPr marL="257175" indent="-257175">
              <a:buFont typeface="+mj-lt"/>
              <a:buAutoNum type="arabicPeriod"/>
            </a:pPr>
            <a:r>
              <a:rPr lang="en-IN"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Gender wise variation, </a:t>
            </a:r>
          </a:p>
          <a:p>
            <a:pPr marL="257175" indent="-257175">
              <a:buFont typeface="+mj-lt"/>
              <a:buAutoNum type="arabicPeriod"/>
            </a:pPr>
            <a:r>
              <a:rPr lang="en-IN"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Disease variation</a:t>
            </a:r>
          </a:p>
          <a:p>
            <a:endParaRPr lang="en-IN" sz="13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36761" y="6356350"/>
            <a:ext cx="79356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https://public.tableau.com/shared/GXXZXKK29?:display_count=y&amp;:</a:t>
            </a:r>
            <a:r>
              <a:rPr lang="en-US" sz="1000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origin=viz_share_link</a:t>
            </a:r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929094" y="0"/>
            <a:ext cx="30272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start of the hospital to Oct 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2016</a:t>
            </a:r>
            <a:endParaRPr lang="en-US" sz="14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0673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404" y="35476"/>
            <a:ext cx="2530624" cy="490066"/>
          </a:xfrm>
        </p:spPr>
        <p:txBody>
          <a:bodyPr>
            <a:normAutofit/>
          </a:bodyPr>
          <a:lstStyle/>
          <a:p>
            <a:pPr algn="l"/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Dosha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and disease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A73A5-E307-49AE-B713-67FB3933783B}" type="slidenum">
              <a:rPr lang="en-IN" smtClean="0"/>
              <a:pPr/>
              <a:t>23</a:t>
            </a:fld>
            <a:endParaRPr lang="en-IN"/>
          </a:p>
        </p:txBody>
      </p:sp>
      <p:sp>
        <p:nvSpPr>
          <p:cNvPr id="5" name="Rectangle 4"/>
          <p:cNvSpPr/>
          <p:nvPr/>
        </p:nvSpPr>
        <p:spPr>
          <a:xfrm>
            <a:off x="107504" y="6415801"/>
            <a:ext cx="784887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https://public.tableau.com/views/Disease_by_dosha_type/Dosha_disease_unq_patient?:display_count=y&amp;:</a:t>
            </a:r>
            <a:r>
              <a:rPr lang="en-US" sz="1000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origin=viz_share_link</a:t>
            </a:r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929094" y="0"/>
            <a:ext cx="30272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start of the hospital to Oct 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2016</a:t>
            </a:r>
            <a:endParaRPr lang="en-US" sz="14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108" y="1176510"/>
            <a:ext cx="8839200" cy="3662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952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116632"/>
            <a:ext cx="3456384" cy="568711"/>
          </a:xfrm>
        </p:spPr>
        <p:txBody>
          <a:bodyPr>
            <a:noAutofit/>
          </a:bodyPr>
          <a:lstStyle/>
          <a:p>
            <a:pPr algn="l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Types of assessment captured by CRFs </a:t>
            </a:r>
            <a:b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for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individual patients by visit day</a:t>
            </a: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F777D-3D7E-4098-87B9-F0BD66693DB0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5" name="Content Placeholder 4"/>
          <p:cNvPicPr>
            <a:picLocks noGrp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95536" y="1222439"/>
            <a:ext cx="7886700" cy="285981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24600" y="4391808"/>
            <a:ext cx="635834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for individual patient displayed by visit day</a:t>
            </a:r>
            <a:endParaRPr lang="en-IN" sz="13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929094" y="0"/>
            <a:ext cx="30272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start of the hospital to Oct 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2017</a:t>
            </a:r>
            <a:endParaRPr lang="en-US" sz="14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07504" y="6495147"/>
            <a:ext cx="712879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https://public.tableau.com/views/03_typesOfassessment/TypesOfassessments-StudyDay?:display_count=y&amp;:</a:t>
            </a:r>
            <a:r>
              <a:rPr lang="en-US" sz="1000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origin=viz_share_link</a:t>
            </a:r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62592264"/>
              </p:ext>
            </p:extLst>
          </p:nvPr>
        </p:nvGraphicFramePr>
        <p:xfrm>
          <a:off x="7978080" y="5661173"/>
          <a:ext cx="914400" cy="792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20" name="Worksheet" showAsIcon="1" r:id="rId5" imgW="914400" imgH="792360" progId="Excel.Sheet.8">
                  <p:embed/>
                </p:oleObj>
              </mc:Choice>
              <mc:Fallback>
                <p:oleObj name="Worksheet" showAsIcon="1" r:id="rId5" imgW="914400" imgH="792360" progId="Excel.Shee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978080" y="5661173"/>
                        <a:ext cx="914400" cy="7921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7692008" y="5281463"/>
            <a:ext cx="13444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Categorization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602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142880"/>
            <a:ext cx="4248472" cy="441348"/>
          </a:xfrm>
        </p:spPr>
        <p:txBody>
          <a:bodyPr>
            <a:normAutofit fontScale="90000"/>
          </a:bodyPr>
          <a:lstStyle/>
          <a:p>
            <a:pPr algn="l"/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Patient profile view of individual patient </a:t>
            </a:r>
            <a:r>
              <a:rPr lang="en-US" sz="2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by 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disease and medicine</a:t>
            </a:r>
            <a:endParaRPr lang="en-IN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F777D-3D7E-4098-87B9-F0BD66693DB0}" type="slidenum">
              <a:rPr lang="en-US" smtClean="0"/>
              <a:pPr/>
              <a:t>25</a:t>
            </a:fld>
            <a:endParaRPr lang="en-US"/>
          </a:p>
        </p:txBody>
      </p:sp>
      <p:pic>
        <p:nvPicPr>
          <p:cNvPr id="5" name="Content Placeholder 4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0475" y="1608995"/>
            <a:ext cx="7886700" cy="306805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190411" y="867046"/>
            <a:ext cx="94379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350" dirty="0"/>
              <a:t>Example 9</a:t>
            </a:r>
            <a:endParaRPr lang="en-IN" sz="1350" dirty="0"/>
          </a:p>
        </p:txBody>
      </p:sp>
      <p:sp>
        <p:nvSpPr>
          <p:cNvPr id="7" name="TextBox 6"/>
          <p:cNvSpPr txBox="1"/>
          <p:nvPr/>
        </p:nvSpPr>
        <p:spPr>
          <a:xfrm>
            <a:off x="467544" y="4834890"/>
            <a:ext cx="408540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Disease and medicine combined view</a:t>
            </a:r>
            <a:endParaRPr lang="en-IN" sz="13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929094" y="11430"/>
            <a:ext cx="30272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start of the hospital to Oct 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2017</a:t>
            </a:r>
            <a:endParaRPr lang="en-US" sz="14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07504" y="6475254"/>
            <a:ext cx="731125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https://public.tableau.com/shared/HCSMCRXYP?:display_count=y&amp;:origin=viz_share_link</a:t>
            </a:r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9880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4088" y="836712"/>
            <a:ext cx="3080385" cy="530352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3808" y="1261144"/>
            <a:ext cx="3051810" cy="488061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3728" y="883766"/>
            <a:ext cx="2463165" cy="5160645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A73A5-E307-49AE-B713-67FB3933783B}" type="slidenum">
              <a:rPr lang="en-IN" smtClean="0"/>
              <a:pPr/>
              <a:t>26</a:t>
            </a:fld>
            <a:endParaRPr lang="en-IN"/>
          </a:p>
        </p:txBody>
      </p:sp>
      <p:sp>
        <p:nvSpPr>
          <p:cNvPr id="6" name="TextBox 5"/>
          <p:cNvSpPr txBox="1"/>
          <p:nvPr/>
        </p:nvSpPr>
        <p:spPr>
          <a:xfrm>
            <a:off x="107504" y="6381328"/>
            <a:ext cx="74404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https://public.tableau.com/views/080_medicine_dis_all_met_rmsd_prop/Dashboard1?:display_count=y&amp;:origin=viz_share_link</a:t>
            </a:r>
          </a:p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https://public.tableau.com/views/080_medicine_dis_repeat_prop_cumulative/Dashboard1?:display_count=y&amp;:</a:t>
            </a:r>
            <a:r>
              <a:rPr lang="en-US" sz="1000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origin=viz_share_link</a:t>
            </a:r>
            <a:endParaRPr lang="en-US" sz="1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5496" y="-27384"/>
            <a:ext cx="5330874" cy="922168"/>
          </a:xfrm>
        </p:spPr>
        <p:txBody>
          <a:bodyPr>
            <a:normAutofit/>
          </a:bodyPr>
          <a:lstStyle/>
          <a:p>
            <a:pPr algn="l"/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Number of reported diseases and 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prescribed medicines for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each patient by visit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929094" y="0"/>
            <a:ext cx="30272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start of the hospital to Oct 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2017</a:t>
            </a:r>
            <a:endParaRPr lang="en-US" sz="14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4263" y="1265907"/>
            <a:ext cx="3343275" cy="4874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839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BD6A-D98C-43D1-B699-6CD60B7B8EED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" y="1052736"/>
            <a:ext cx="9075420" cy="408622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7504" y="116632"/>
            <a:ext cx="7164324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5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Patients with </a:t>
            </a:r>
            <a:r>
              <a:rPr lang="en-US" sz="135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Madhumeha</a:t>
            </a:r>
            <a:r>
              <a:rPr lang="en-US" sz="135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and additional diseases reported</a:t>
            </a:r>
            <a:endParaRPr lang="en-US" sz="13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929094" y="0"/>
            <a:ext cx="30272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start of the hospital to Oct 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2016</a:t>
            </a:r>
            <a:endParaRPr lang="en-US" sz="14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07504" y="6207115"/>
            <a:ext cx="691276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https://public.tableau.com/views/Primary_disease_and_all_other_diseases/Dashboard2?:display_count=y&amp;:</a:t>
            </a:r>
            <a:r>
              <a:rPr lang="en-US" sz="1000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origin=viz_share_link</a:t>
            </a:r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6234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BD6A-D98C-43D1-B699-6CD60B7B8EED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07504" y="116632"/>
            <a:ext cx="7164324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5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Patients with Pandu and additional diseases reported</a:t>
            </a:r>
            <a:endParaRPr lang="en-US" sz="13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929094" y="0"/>
            <a:ext cx="30272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start of the hospital to Oct 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2016</a:t>
            </a:r>
            <a:endParaRPr lang="en-US" sz="14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07504" y="6207115"/>
            <a:ext cx="691276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https://public.tableau.com/views/Primary_disease_and_all_other_diseases/Dashboard2?:display_count=y&amp;:</a:t>
            </a:r>
            <a:r>
              <a:rPr lang="en-US" sz="1000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origin=viz_share_link</a:t>
            </a:r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4" y="1443829"/>
            <a:ext cx="8867775" cy="3567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717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174443"/>
            <a:ext cx="4281678" cy="446245"/>
          </a:xfrm>
        </p:spPr>
        <p:txBody>
          <a:bodyPr>
            <a:noAutofit/>
          </a:bodyPr>
          <a:lstStyle/>
          <a:p>
            <a:pPr algn="l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post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co-morbidities for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Prameha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BD6A-D98C-43D1-B699-6CD60B7B8EED}" type="slidenum">
              <a:rPr lang="en-US" smtClean="0"/>
              <a:pPr/>
              <a:t>29</a:t>
            </a:fld>
            <a:endParaRPr lang="en-US"/>
          </a:p>
        </p:txBody>
      </p:sp>
      <p:pic>
        <p:nvPicPr>
          <p:cNvPr id="6" name="Picture 5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9456" y="1349025"/>
            <a:ext cx="6800816" cy="27280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0" y="4509120"/>
            <a:ext cx="4572000" cy="1546577"/>
          </a:xfrm>
          <a:prstGeom prst="rect">
            <a:avLst/>
          </a:prstGeom>
        </p:spPr>
        <p:txBody>
          <a:bodyPr>
            <a:spAutoFit/>
          </a:bodyPr>
          <a:lstStyle/>
          <a:p>
            <a:pPr marL="257175" indent="-257175">
              <a:buFont typeface="+mj-lt"/>
              <a:buAutoNum type="arabicPeriod"/>
            </a:pPr>
            <a:r>
              <a:rPr lang="en-US" sz="1350" dirty="0" err="1">
                <a:latin typeface="Times New Roman" panose="02020603050405020304" pitchFamily="18" charset="0"/>
                <a:ea typeface="Times" panose="02020603050405020304" pitchFamily="18" charset="0"/>
                <a:cs typeface="Times New Roman" panose="02020603050405020304" pitchFamily="18" charset="0"/>
              </a:rPr>
              <a:t>Prameha</a:t>
            </a:r>
            <a:r>
              <a:rPr lang="en-US" sz="1350" dirty="0">
                <a:latin typeface="Times New Roman" panose="02020603050405020304" pitchFamily="18" charset="0"/>
                <a:ea typeface="Times" panose="02020603050405020304" pitchFamily="18" charset="0"/>
                <a:cs typeface="Times New Roman" panose="02020603050405020304" pitchFamily="18" charset="0"/>
              </a:rPr>
              <a:t> has been reported by 1497 patients. Out of these 383 patients visit hospital within 1</a:t>
            </a:r>
            <a:r>
              <a:rPr lang="en-US" sz="1350" baseline="30000" dirty="0">
                <a:latin typeface="Times New Roman" panose="02020603050405020304" pitchFamily="18" charset="0"/>
                <a:ea typeface="Times" panose="02020603050405020304" pitchFamily="18" charset="0"/>
                <a:cs typeface="Times New Roman" panose="02020603050405020304" pitchFamily="18" charset="0"/>
              </a:rPr>
              <a:t>st</a:t>
            </a:r>
            <a:r>
              <a:rPr lang="en-US" sz="1350" dirty="0">
                <a:latin typeface="Times New Roman" panose="02020603050405020304" pitchFamily="18" charset="0"/>
                <a:ea typeface="Times" panose="02020603050405020304" pitchFamily="18" charset="0"/>
                <a:cs typeface="Times New Roman" panose="02020603050405020304" pitchFamily="18" charset="0"/>
              </a:rPr>
              <a:t> month, 231, 269, 167, 128, </a:t>
            </a:r>
            <a:r>
              <a:rPr lang="en-US" sz="1350" dirty="0" err="1">
                <a:latin typeface="Times New Roman" panose="02020603050405020304" pitchFamily="18" charset="0"/>
                <a:ea typeface="Times" panose="02020603050405020304" pitchFamily="18" charset="0"/>
                <a:cs typeface="Times New Roman" panose="02020603050405020304" pitchFamily="18" charset="0"/>
              </a:rPr>
              <a:t>etc</a:t>
            </a:r>
            <a:r>
              <a:rPr lang="en-US" sz="1350" dirty="0">
                <a:latin typeface="Times New Roman" panose="02020603050405020304" pitchFamily="18" charset="0"/>
                <a:ea typeface="Times" panose="02020603050405020304" pitchFamily="18" charset="0"/>
                <a:cs typeface="Times New Roman" panose="02020603050405020304" pitchFamily="18" charset="0"/>
              </a:rPr>
              <a:t> are in the following time points.</a:t>
            </a:r>
          </a:p>
          <a:p>
            <a:pPr marL="257175" indent="-257175">
              <a:buFont typeface="+mj-lt"/>
              <a:buAutoNum type="arabicPeriod"/>
            </a:pPr>
            <a:r>
              <a:rPr lang="en-US" sz="1350" dirty="0">
                <a:latin typeface="Times New Roman" panose="02020603050405020304" pitchFamily="18" charset="0"/>
                <a:ea typeface="Times" panose="02020603050405020304" pitchFamily="18" charset="0"/>
                <a:cs typeface="Times New Roman" panose="02020603050405020304" pitchFamily="18" charset="0"/>
              </a:rPr>
              <a:t>Other lines in the table provide details about diseases reported by these 1497 patients.</a:t>
            </a:r>
          </a:p>
          <a:p>
            <a:pPr marL="257175" indent="-257175">
              <a:buFont typeface="+mj-lt"/>
              <a:buAutoNum type="arabicPeriod"/>
            </a:pPr>
            <a:r>
              <a:rPr lang="en-US" sz="1350" dirty="0">
                <a:latin typeface="Times New Roman" panose="02020603050405020304" pitchFamily="18" charset="0"/>
                <a:ea typeface="Times" panose="02020603050405020304" pitchFamily="18" charset="0"/>
                <a:cs typeface="Times New Roman" panose="02020603050405020304" pitchFamily="18" charset="0"/>
              </a:rPr>
              <a:t>Bottom section of the table provides information about the treatment details for these patients.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7504" y="6495147"/>
            <a:ext cx="65527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https://public.tableau.com/views/085_dis_1st_time_refCal_NodesEdges/Sheet1?:display_count=y&amp;:</a:t>
            </a:r>
            <a:r>
              <a:rPr lang="en-US" sz="1000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origin=viz_share_link</a:t>
            </a:r>
            <a:endParaRPr lang="en-US" sz="10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929094" y="0"/>
            <a:ext cx="30272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start of the hospital to Oct 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2017</a:t>
            </a:r>
            <a:endParaRPr lang="en-US" sz="14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6383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874" y="260648"/>
            <a:ext cx="3589020" cy="699991"/>
          </a:xfrm>
        </p:spPr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From a patient to ...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75057" y="1844824"/>
            <a:ext cx="4165092" cy="1995674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Operational insights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Clinical insights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New research ideas</a:t>
            </a:r>
          </a:p>
          <a:p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Relationships between biomedical disease classification and ACD ..TRANS-DISCIPLINARY PERSPECTIVES 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/>
            <a:fld id="{4104BD6A-D98C-43D1-B699-6CD60B7B8EED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685800"/>
              <a:t>3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250" y="1451611"/>
            <a:ext cx="3257550" cy="27717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76460" y="3433770"/>
            <a:ext cx="2646000" cy="10725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2142" y="4573335"/>
            <a:ext cx="3588638" cy="1262250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>
            <a:off x="4000503" y="3041033"/>
            <a:ext cx="544831" cy="3133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63244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BD6A-D98C-43D1-B699-6CD60B7B8EED}" type="slidenum">
              <a:rPr lang="en-US" smtClean="0"/>
              <a:pPr/>
              <a:t>30</a:t>
            </a:fld>
            <a:endParaRPr lang="en-US"/>
          </a:p>
        </p:txBody>
      </p:sp>
      <p:pic>
        <p:nvPicPr>
          <p:cNvPr id="5" name="Picture 4"/>
          <p:cNvPicPr>
            <a:picLocks noGrp="1"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3745" y="2210064"/>
            <a:ext cx="3586163" cy="26931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312410" y="1954742"/>
            <a:ext cx="5617845" cy="20173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107504" y="-27384"/>
            <a:ext cx="49583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Relationship 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between diseases and 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medicines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929094" y="0"/>
            <a:ext cx="30272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start of the hospital to Oct 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2017</a:t>
            </a:r>
            <a:endParaRPr lang="en-US" sz="14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1886" y="6002409"/>
            <a:ext cx="6096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 err="1">
                <a:solidFill>
                  <a:srgbClr val="24292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Amavaata</a:t>
            </a:r>
            <a:r>
              <a:rPr lang="en-US" sz="1000" dirty="0">
                <a:solidFill>
                  <a:srgbClr val="24292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[</a:t>
            </a:r>
            <a:r>
              <a:rPr lang="en-US" sz="1000" dirty="0">
                <a:solidFill>
                  <a:srgbClr val="0366D6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https://coursephd.github.io/nodediagram/A2_0/</a:t>
            </a:r>
            <a:r>
              <a:rPr lang="en-US" sz="1000" dirty="0">
                <a:solidFill>
                  <a:srgbClr val="24292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br>
              <a:rPr lang="en-US" sz="1000" dirty="0">
                <a:solidFill>
                  <a:srgbClr val="24292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000" dirty="0" err="1">
                <a:solidFill>
                  <a:srgbClr val="24292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Amavaata</a:t>
            </a:r>
            <a:r>
              <a:rPr lang="en-US" sz="1000" dirty="0">
                <a:solidFill>
                  <a:srgbClr val="24292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by period [</a:t>
            </a:r>
            <a:r>
              <a:rPr lang="en-US" sz="1000" dirty="0">
                <a:solidFill>
                  <a:srgbClr val="0366D6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https://coursephd.github.io/nodediagram/A2_0byperiod/</a:t>
            </a:r>
            <a:r>
              <a:rPr lang="en-US" sz="1000" dirty="0">
                <a:solidFill>
                  <a:srgbClr val="24292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</a:p>
          <a:p>
            <a:r>
              <a:rPr lang="en-US" sz="1000" dirty="0" err="1">
                <a:solidFill>
                  <a:srgbClr val="24292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Prameha</a:t>
            </a:r>
            <a:r>
              <a:rPr lang="en-US" sz="1000" dirty="0">
                <a:solidFill>
                  <a:srgbClr val="24292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[</a:t>
            </a:r>
            <a:r>
              <a:rPr lang="en-US" sz="1000" dirty="0">
                <a:solidFill>
                  <a:srgbClr val="0366D6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https://coursephd.github.io/nodediagram/P5_0_Prameha/</a:t>
            </a:r>
            <a:r>
              <a:rPr lang="en-US" sz="1000" dirty="0">
                <a:solidFill>
                  <a:srgbClr val="24292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br>
              <a:rPr lang="en-US" sz="1000" dirty="0">
                <a:solidFill>
                  <a:srgbClr val="24292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000" dirty="0" err="1">
                <a:solidFill>
                  <a:srgbClr val="24292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Prameha</a:t>
            </a:r>
            <a:r>
              <a:rPr lang="en-US" sz="1000" dirty="0">
                <a:solidFill>
                  <a:srgbClr val="24292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by period [</a:t>
            </a:r>
            <a:r>
              <a:rPr lang="en-US" sz="1000" dirty="0">
                <a:solidFill>
                  <a:srgbClr val="0366D6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https://coursephd.github.io/nodediagram/P5_0_Pramehabyperiod/</a:t>
            </a:r>
            <a:r>
              <a:rPr lang="en-US" sz="1000" dirty="0">
                <a:solidFill>
                  <a:srgbClr val="24292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endParaRPr lang="en-US" sz="1000" b="0" i="0" dirty="0">
              <a:solidFill>
                <a:srgbClr val="24292E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2174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BD6A-D98C-43D1-B699-6CD60B7B8EED}" type="slidenum">
              <a:rPr lang="en-US" smtClean="0"/>
              <a:pPr/>
              <a:t>31</a:t>
            </a:fld>
            <a:endParaRPr lang="en-US"/>
          </a:p>
        </p:txBody>
      </p:sp>
      <p:pic>
        <p:nvPicPr>
          <p:cNvPr id="5" name="Content Placeholder 4"/>
          <p:cNvPicPr>
            <a:picLocks noGrp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236369" y="1373460"/>
            <a:ext cx="4878572" cy="27428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07504" y="116632"/>
            <a:ext cx="4993783" cy="446245"/>
          </a:xfrm>
        </p:spPr>
        <p:txBody>
          <a:bodyPr>
            <a:noAutofit/>
          </a:bodyPr>
          <a:lstStyle/>
          <a:p>
            <a:pPr algn="l"/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Circular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view representation of disease and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medicine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co-occurrences, pre and post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36370" y="4889754"/>
            <a:ext cx="3316075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Visualization of </a:t>
            </a:r>
          </a:p>
          <a:p>
            <a:pPr marL="257175" indent="-257175">
              <a:buFont typeface="+mj-lt"/>
              <a:buAutoNum type="arabicPeriod"/>
            </a:pPr>
            <a:r>
              <a:rPr lang="en-US"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Co-occurrences of disease and medicine</a:t>
            </a:r>
          </a:p>
          <a:p>
            <a:pPr marL="257175" indent="-257175">
              <a:buFont typeface="+mj-lt"/>
              <a:buAutoNum type="arabicPeriod"/>
            </a:pPr>
            <a:r>
              <a:rPr lang="en-US"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Co-occurrences of disease and disease</a:t>
            </a:r>
            <a:endParaRPr lang="en-US" sz="13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224778" y="1171573"/>
            <a:ext cx="2462022" cy="15465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Interpretation, </a:t>
            </a:r>
            <a:r>
              <a:rPr lang="en-US"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Many green lines </a:t>
            </a:r>
            <a:r>
              <a:rPr lang="en-US"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means:</a:t>
            </a:r>
          </a:p>
          <a:p>
            <a:pPr marL="257175" indent="-257175">
              <a:buFont typeface="+mj-lt"/>
              <a:buAutoNum type="arabicPeriod"/>
            </a:pPr>
            <a:r>
              <a:rPr lang="en-US"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here is a greater chance of diseases reported by patients</a:t>
            </a:r>
          </a:p>
          <a:p>
            <a:pPr marL="257175" indent="-257175">
              <a:buFont typeface="+mj-lt"/>
              <a:buAutoNum type="arabicPeriod"/>
            </a:pPr>
            <a:r>
              <a:rPr lang="en-US"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There is a greater chance of a medicine prescribed for a disease</a:t>
            </a:r>
            <a:endParaRPr lang="en-US" sz="13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2077" y="3120454"/>
            <a:ext cx="4989910" cy="284678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929094" y="0"/>
            <a:ext cx="30272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start of the hospital to Oct 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2017</a:t>
            </a:r>
            <a:endParaRPr lang="en-US" sz="14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812" y="6495147"/>
            <a:ext cx="816758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https://public.tableau.com/views/085_dis_count_edges_3rd_byPeriod02try/PrimaryDis_relatedDisMed2?:display_count=y&amp;:</a:t>
            </a:r>
            <a:r>
              <a:rPr lang="en-US" sz="1000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origin=viz_share_link</a:t>
            </a:r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7520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A73A5-E307-49AE-B713-67FB3933783B}" type="slidenum">
              <a:rPr lang="en-IN" smtClean="0"/>
              <a:pPr/>
              <a:t>32</a:t>
            </a:fld>
            <a:endParaRPr lang="en-IN" dirty="0"/>
          </a:p>
        </p:txBody>
      </p:sp>
      <p:sp>
        <p:nvSpPr>
          <p:cNvPr id="5" name="Rectangle 4"/>
          <p:cNvSpPr/>
          <p:nvPr/>
        </p:nvSpPr>
        <p:spPr>
          <a:xfrm>
            <a:off x="107504" y="6525343"/>
            <a:ext cx="633670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hlinkClick r:id="rId2"/>
              </a:rPr>
              <a:t>https://public.tableau.com/views/01SQL_Dis_Med_Ser/MedicineByDay?:display_count=y&amp;:</a:t>
            </a:r>
            <a:r>
              <a:rPr lang="en-US" sz="1000" dirty="0" smtClean="0">
                <a:hlinkClick r:id="rId2"/>
              </a:rPr>
              <a:t>origin=viz_share_link</a:t>
            </a:r>
            <a:endParaRPr lang="en-US" sz="1000" dirty="0"/>
          </a:p>
        </p:txBody>
      </p:sp>
      <p:sp>
        <p:nvSpPr>
          <p:cNvPr id="6" name="Rectangle 5"/>
          <p:cNvSpPr/>
          <p:nvPr/>
        </p:nvSpPr>
        <p:spPr>
          <a:xfrm>
            <a:off x="6516216" y="4104942"/>
            <a:ext cx="2646040" cy="27084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buFont typeface="Arial" panose="020B0604020202020204" pitchFamily="34" charset="0"/>
              <a:buChar char="•"/>
            </a:pPr>
            <a:r>
              <a:rPr lang="en-US" sz="1000" dirty="0" err="1">
                <a:solidFill>
                  <a:srgbClr val="4D4D4D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RMSD_Met_patients</a:t>
            </a:r>
            <a:endParaRPr lang="en-US" sz="1000" dirty="0">
              <a:solidFill>
                <a:srgbClr val="65656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>
              <a:buFont typeface="Arial" panose="020B0604020202020204" pitchFamily="34" charset="0"/>
              <a:buChar char="•"/>
            </a:pPr>
            <a:r>
              <a:rPr lang="en-US" sz="1000" dirty="0" err="1">
                <a:solidFill>
                  <a:srgbClr val="4D4D4D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Visit_Duration</a:t>
            </a:r>
            <a:endParaRPr lang="en-US" sz="1000" dirty="0">
              <a:solidFill>
                <a:srgbClr val="65656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>
              <a:buFont typeface="Arial" panose="020B0604020202020204" pitchFamily="34" charset="0"/>
              <a:buChar char="•"/>
            </a:pPr>
            <a:r>
              <a:rPr lang="en-US" sz="1000" dirty="0" err="1">
                <a:solidFill>
                  <a:srgbClr val="4D4D4D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Patient_Visit_View</a:t>
            </a:r>
            <a:endParaRPr lang="en-US" sz="1000" dirty="0">
              <a:solidFill>
                <a:srgbClr val="65656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rgbClr val="4D4D4D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1stDay_Met_Disease</a:t>
            </a:r>
            <a:endParaRPr lang="en-US" sz="1000" dirty="0">
              <a:solidFill>
                <a:srgbClr val="65656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>
              <a:buFont typeface="Arial" panose="020B0604020202020204" pitchFamily="34" charset="0"/>
              <a:buChar char="•"/>
            </a:pPr>
            <a:r>
              <a:rPr lang="en-US" sz="1000" dirty="0" err="1">
                <a:solidFill>
                  <a:srgbClr val="4D4D4D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DisType_Diseases</a:t>
            </a:r>
            <a:endParaRPr lang="en-US" sz="1000" dirty="0">
              <a:solidFill>
                <a:srgbClr val="65656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>
              <a:buFont typeface="Arial" panose="020B0604020202020204" pitchFamily="34" charset="0"/>
              <a:buChar char="•"/>
            </a:pPr>
            <a:r>
              <a:rPr lang="en-US" sz="1000" dirty="0" err="1">
                <a:solidFill>
                  <a:srgbClr val="4D4D4D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8"/>
              </a:rPr>
              <a:t>MedType_DisType</a:t>
            </a:r>
            <a:endParaRPr lang="en-US" sz="1000" dirty="0">
              <a:solidFill>
                <a:srgbClr val="65656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>
              <a:buFont typeface="Arial" panose="020B0604020202020204" pitchFamily="34" charset="0"/>
              <a:buChar char="•"/>
            </a:pPr>
            <a:r>
              <a:rPr lang="en-US" sz="1000" dirty="0" err="1">
                <a:solidFill>
                  <a:srgbClr val="4D4D4D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9"/>
              </a:rPr>
              <a:t>Medicine_DisCode</a:t>
            </a:r>
            <a:endParaRPr lang="en-US" sz="1000" dirty="0">
              <a:solidFill>
                <a:srgbClr val="65656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>
              <a:buFont typeface="Arial" panose="020B0604020202020204" pitchFamily="34" charset="0"/>
              <a:buChar char="•"/>
            </a:pPr>
            <a:r>
              <a:rPr lang="en-US" sz="1000" dirty="0" err="1">
                <a:solidFill>
                  <a:srgbClr val="4D4D4D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10"/>
              </a:rPr>
              <a:t>DiseaseByStudyDay</a:t>
            </a:r>
            <a:endParaRPr lang="en-US" sz="1000" dirty="0">
              <a:solidFill>
                <a:srgbClr val="65656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>
              <a:buFont typeface="Arial" panose="020B0604020202020204" pitchFamily="34" charset="0"/>
              <a:buChar char="•"/>
            </a:pPr>
            <a:r>
              <a:rPr lang="en-US" sz="1000" u="sng" dirty="0" err="1">
                <a:solidFill>
                  <a:srgbClr val="323232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11"/>
              </a:rPr>
              <a:t>DiseaseByStudyDaySeason</a:t>
            </a:r>
            <a:r>
              <a:rPr lang="en-US" sz="1000" u="sng" dirty="0">
                <a:solidFill>
                  <a:srgbClr val="323232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11"/>
              </a:rPr>
              <a:t> - 01 Vasant </a:t>
            </a:r>
            <a:r>
              <a:rPr lang="en-US" sz="1000" u="sng" dirty="0" err="1">
                <a:solidFill>
                  <a:srgbClr val="323232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11"/>
              </a:rPr>
              <a:t>Rutu</a:t>
            </a:r>
            <a:endParaRPr lang="en-US" sz="1000" dirty="0">
              <a:solidFill>
                <a:srgbClr val="65656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>
              <a:buFont typeface="Arial" panose="020B0604020202020204" pitchFamily="34" charset="0"/>
              <a:buChar char="•"/>
            </a:pPr>
            <a:r>
              <a:rPr lang="en-US" sz="1000" dirty="0" err="1">
                <a:solidFill>
                  <a:srgbClr val="4D4D4D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12"/>
              </a:rPr>
              <a:t>MedByStudyDay</a:t>
            </a:r>
            <a:endParaRPr lang="en-US" sz="1000" dirty="0">
              <a:solidFill>
                <a:srgbClr val="65656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>
              <a:buFont typeface="Arial" panose="020B0604020202020204" pitchFamily="34" charset="0"/>
              <a:buChar char="•"/>
            </a:pPr>
            <a:r>
              <a:rPr lang="en-US" sz="1000" dirty="0" err="1">
                <a:solidFill>
                  <a:srgbClr val="4D4D4D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13"/>
              </a:rPr>
              <a:t>SeasonDisease</a:t>
            </a:r>
            <a:endParaRPr lang="en-US" sz="1000" dirty="0">
              <a:solidFill>
                <a:srgbClr val="65656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>
              <a:buFont typeface="Arial" panose="020B0604020202020204" pitchFamily="34" charset="0"/>
              <a:buChar char="•"/>
            </a:pPr>
            <a:r>
              <a:rPr lang="en-US" sz="1000" dirty="0" err="1">
                <a:solidFill>
                  <a:srgbClr val="4D4D4D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14"/>
              </a:rPr>
              <a:t>SeasonMedicine</a:t>
            </a:r>
            <a:endParaRPr lang="en-US" sz="1000" dirty="0">
              <a:solidFill>
                <a:srgbClr val="65656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>
              <a:buFont typeface="Arial" panose="020B0604020202020204" pitchFamily="34" charset="0"/>
              <a:buChar char="•"/>
            </a:pPr>
            <a:r>
              <a:rPr lang="en-US" sz="1000" dirty="0" err="1">
                <a:solidFill>
                  <a:srgbClr val="4D4D4D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15"/>
              </a:rPr>
              <a:t>PatProf_season</a:t>
            </a:r>
            <a:r>
              <a:rPr lang="en-US" sz="1000" dirty="0">
                <a:solidFill>
                  <a:srgbClr val="4D4D4D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15"/>
              </a:rPr>
              <a:t> - </a:t>
            </a:r>
            <a:r>
              <a:rPr lang="en-US" sz="1000" dirty="0" err="1">
                <a:solidFill>
                  <a:srgbClr val="4D4D4D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15"/>
              </a:rPr>
              <a:t>Aamavaata</a:t>
            </a:r>
            <a:endParaRPr lang="en-US" sz="1000" dirty="0">
              <a:solidFill>
                <a:srgbClr val="65656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>
              <a:buFont typeface="Arial" panose="020B0604020202020204" pitchFamily="34" charset="0"/>
              <a:buChar char="•"/>
            </a:pPr>
            <a:r>
              <a:rPr lang="en-US" sz="1000" dirty="0" err="1">
                <a:solidFill>
                  <a:srgbClr val="4D4D4D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16"/>
              </a:rPr>
              <a:t>Box_AgeMed</a:t>
            </a:r>
            <a:endParaRPr lang="en-US" sz="1000" dirty="0">
              <a:solidFill>
                <a:srgbClr val="65656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>
              <a:buFont typeface="Arial" panose="020B0604020202020204" pitchFamily="34" charset="0"/>
              <a:buChar char="•"/>
            </a:pPr>
            <a:r>
              <a:rPr lang="en-US" sz="1000" dirty="0" err="1">
                <a:solidFill>
                  <a:srgbClr val="4D4D4D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17"/>
              </a:rPr>
              <a:t>Slopegraph_disPatients</a:t>
            </a:r>
            <a:endParaRPr lang="en-US" sz="1000" dirty="0">
              <a:solidFill>
                <a:srgbClr val="65656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>
              <a:buFont typeface="Arial" panose="020B0604020202020204" pitchFamily="34" charset="0"/>
              <a:buChar char="•"/>
            </a:pPr>
            <a:r>
              <a:rPr lang="en-US" sz="1000" dirty="0" err="1">
                <a:solidFill>
                  <a:srgbClr val="4D4D4D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18"/>
              </a:rPr>
              <a:t>Slopegraph_disVisit</a:t>
            </a:r>
            <a:endParaRPr lang="en-US" sz="1000" dirty="0">
              <a:solidFill>
                <a:srgbClr val="65656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>
              <a:buFont typeface="Arial" panose="020B0604020202020204" pitchFamily="34" charset="0"/>
              <a:buChar char="•"/>
            </a:pPr>
            <a:r>
              <a:rPr lang="en-US" sz="1000" dirty="0" err="1">
                <a:solidFill>
                  <a:srgbClr val="4D4D4D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19"/>
              </a:rPr>
              <a:t>MedicineByDay</a:t>
            </a:r>
            <a:endParaRPr lang="en-US" sz="1000" b="0" i="0" dirty="0">
              <a:solidFill>
                <a:srgbClr val="656565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5496" y="44624"/>
            <a:ext cx="4392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RMSD and Metabolic disease group analysis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929094" y="0"/>
            <a:ext cx="30272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start of the hospital to Oct 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2017</a:t>
            </a:r>
            <a:endParaRPr lang="en-US" sz="14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42875" y="2528887"/>
            <a:ext cx="8858250" cy="18002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87511" y="1146507"/>
            <a:ext cx="5000625" cy="50673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42875" y="1324163"/>
            <a:ext cx="8991600" cy="36576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45256" y="1230977"/>
            <a:ext cx="8986838" cy="360045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739140" y="591675"/>
            <a:ext cx="6229350" cy="545068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487511" y="838400"/>
            <a:ext cx="8072914" cy="390810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251520" y="972893"/>
            <a:ext cx="8624411" cy="478583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542116" y="877509"/>
            <a:ext cx="7943850" cy="54864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02393" y="1955142"/>
            <a:ext cx="8939213" cy="3648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100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A73A5-E307-49AE-B713-67FB3933783B}" type="slidenum">
              <a:rPr lang="en-IN" smtClean="0"/>
              <a:pPr/>
              <a:t>33</a:t>
            </a:fld>
            <a:endParaRPr lang="en-I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1628800"/>
            <a:ext cx="8921591" cy="384000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77416" y="6495147"/>
            <a:ext cx="701486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https://public.tableau.com/views/DistanceMeasuresTimePeriod-086prgm/DiseaseMaxDist?:display_count=y&amp;:</a:t>
            </a:r>
            <a:r>
              <a:rPr lang="en-US" sz="1000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origin=viz_share_link</a:t>
            </a:r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929094" y="0"/>
            <a:ext cx="30272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start of the hospital to Oct 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2017</a:t>
            </a:r>
            <a:endParaRPr lang="en-US" sz="14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5496" y="44624"/>
            <a:ext cx="43924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RMSD and Metabolic disease group analysis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Pre and Post analysis for disease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519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A73A5-E307-49AE-B713-67FB3933783B}" type="slidenum">
              <a:rPr lang="en-IN" smtClean="0"/>
              <a:pPr/>
              <a:t>34</a:t>
            </a:fld>
            <a:endParaRPr lang="en-IN"/>
          </a:p>
        </p:txBody>
      </p:sp>
      <p:sp>
        <p:nvSpPr>
          <p:cNvPr id="5" name="Rectangle 4"/>
          <p:cNvSpPr/>
          <p:nvPr/>
        </p:nvSpPr>
        <p:spPr>
          <a:xfrm>
            <a:off x="107504" y="6453336"/>
            <a:ext cx="691276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https://public.tableau.com/views/DistanceMeasures-Medicines/MedicineMaxDist?:display_count=y&amp;:</a:t>
            </a:r>
            <a:r>
              <a:rPr lang="en-US" sz="1000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origin=viz_share_link</a:t>
            </a:r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5496" y="44624"/>
            <a:ext cx="43924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RMSD and Metabolic disease group analysis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Pre and Post analysis for medicine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929094" y="0"/>
            <a:ext cx="30272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start of the hospital to Oct 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2017</a:t>
            </a:r>
            <a:endParaRPr lang="en-US" sz="14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28" y="1457935"/>
            <a:ext cx="8863965" cy="3845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039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5460" y="1653738"/>
            <a:ext cx="4336441" cy="4525963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A73A5-E307-49AE-B713-67FB3933783B}" type="slidenum">
              <a:rPr lang="en-IN" smtClean="0"/>
              <a:pPr/>
              <a:t>35</a:t>
            </a:fld>
            <a:endParaRPr lang="en-IN"/>
          </a:p>
        </p:txBody>
      </p:sp>
      <p:sp>
        <p:nvSpPr>
          <p:cNvPr id="5" name="Rectangle 4"/>
          <p:cNvSpPr/>
          <p:nvPr/>
        </p:nvSpPr>
        <p:spPr>
          <a:xfrm>
            <a:off x="378768" y="6415801"/>
            <a:ext cx="61744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https://public.tableau.com/views/300_radar_plot/Radar-Plot-trellis?:display_count=y&amp;:</a:t>
            </a:r>
            <a:r>
              <a:rPr lang="en-US" sz="1000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origin=viz_share_link</a:t>
            </a:r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929094" y="0"/>
            <a:ext cx="30272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start of the hospital to Oct 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2017</a:t>
            </a:r>
            <a:endParaRPr lang="en-US" sz="14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0"/>
            <a:ext cx="48019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Radar plot: visualize many parameters of a disease to see similarity / dis-similarity</a:t>
            </a:r>
          </a:p>
        </p:txBody>
      </p:sp>
    </p:spTree>
    <p:extLst>
      <p:ext uri="{BB962C8B-B14F-4D97-AF65-F5344CB8AC3E}">
        <p14:creationId xmlns:p14="http://schemas.microsoft.com/office/powerpoint/2010/main" val="1507603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A73A5-E307-49AE-B713-67FB3933783B}" type="slidenum">
              <a:rPr lang="en-IN" smtClean="0"/>
              <a:pPr/>
              <a:t>36</a:t>
            </a:fld>
            <a:endParaRPr lang="en-IN"/>
          </a:p>
        </p:txBody>
      </p:sp>
      <p:sp>
        <p:nvSpPr>
          <p:cNvPr id="5" name="Rectangle 4"/>
          <p:cNvSpPr/>
          <p:nvPr/>
        </p:nvSpPr>
        <p:spPr>
          <a:xfrm>
            <a:off x="378768" y="6415800"/>
            <a:ext cx="707355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https://public.tableau.com/views/305_medicine_dur_by_dis/TreeMapDisMed-Parameter?:display_count=y&amp;:</a:t>
            </a:r>
            <a:r>
              <a:rPr lang="en-US" sz="1000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origin=viz_share_link</a:t>
            </a:r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929094" y="0"/>
            <a:ext cx="30272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start of the hospital to Oct 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2017</a:t>
            </a:r>
            <a:endParaRPr lang="en-US" sz="14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0"/>
            <a:ext cx="48019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Disease and treatment relation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1463725"/>
            <a:ext cx="5524500" cy="3667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193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44624"/>
            <a:ext cx="3312368" cy="1143000"/>
          </a:xfrm>
        </p:spPr>
        <p:txBody>
          <a:bodyPr>
            <a:normAutofit/>
          </a:bodyPr>
          <a:lstStyle/>
          <a:p>
            <a:pPr algn="l"/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Similar cases studies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Vrikka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roga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Group of cancers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A73A5-E307-49AE-B713-67FB3933783B}" type="slidenum">
              <a:rPr lang="en-IN" smtClean="0"/>
              <a:pPr/>
              <a:t>37</a:t>
            </a:fld>
            <a:endParaRPr lang="en-IN"/>
          </a:p>
        </p:txBody>
      </p:sp>
      <p:sp>
        <p:nvSpPr>
          <p:cNvPr id="5" name="TextBox 4"/>
          <p:cNvSpPr txBox="1"/>
          <p:nvPr/>
        </p:nvSpPr>
        <p:spPr>
          <a:xfrm>
            <a:off x="4929094" y="0"/>
            <a:ext cx="30272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start of the hospital to Oct 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2017</a:t>
            </a:r>
            <a:endParaRPr lang="en-US" sz="14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6379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496" y="0"/>
            <a:ext cx="2962672" cy="620688"/>
          </a:xfrm>
        </p:spPr>
        <p:txBody>
          <a:bodyPr>
            <a:normAutofit/>
          </a:bodyPr>
          <a:lstStyle/>
          <a:p>
            <a:pPr algn="l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Comorbidity analysis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512" y="620688"/>
            <a:ext cx="8229600" cy="452596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Clinical and epidemiological studies indicate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that disease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comorbidities have a great impact </a:t>
            </a: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on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evolution of health status, </a:t>
            </a: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selection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appropriate treatments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health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costs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Comorbidity analysis can be carried out based on EHR data:</a:t>
            </a:r>
          </a:p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Patient Data</a:t>
            </a:r>
          </a:p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Diagnosis Data</a:t>
            </a:r>
          </a:p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Admission Data</a:t>
            </a:r>
          </a:p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Index Disease Data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A73A5-E307-49AE-B713-67FB3933783B}" type="slidenum">
              <a:rPr lang="en-IN" smtClean="0"/>
              <a:pPr/>
              <a:t>38</a:t>
            </a:fld>
            <a:endParaRPr lang="en-IN"/>
          </a:p>
        </p:txBody>
      </p:sp>
      <p:sp>
        <p:nvSpPr>
          <p:cNvPr id="5" name="TextBox 4"/>
          <p:cNvSpPr txBox="1"/>
          <p:nvPr/>
        </p:nvSpPr>
        <p:spPr>
          <a:xfrm>
            <a:off x="4929094" y="0"/>
            <a:ext cx="30272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start of the hospital to 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Oct 2017</a:t>
            </a:r>
            <a:endParaRPr lang="en-US" sz="14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5496" y="6495147"/>
            <a:ext cx="54726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 to the R package: </a:t>
            </a:r>
            <a:r>
              <a:rPr lang="en-US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comoRbidity</a:t>
            </a:r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5032588"/>
            <a:ext cx="1977390" cy="134874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5736" y="5013176"/>
            <a:ext cx="1817370" cy="153162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9952" y="5000198"/>
            <a:ext cx="1958340" cy="174117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0415" y="4976961"/>
            <a:ext cx="1266825" cy="738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536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496" y="0"/>
            <a:ext cx="2962672" cy="620688"/>
          </a:xfrm>
        </p:spPr>
        <p:txBody>
          <a:bodyPr>
            <a:normAutofit/>
          </a:bodyPr>
          <a:lstStyle/>
          <a:p>
            <a:pPr algn="l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Comorbidity analysis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A73A5-E307-49AE-B713-67FB3933783B}" type="slidenum">
              <a:rPr lang="en-IN" smtClean="0"/>
              <a:pPr/>
              <a:t>39</a:t>
            </a:fld>
            <a:endParaRPr lang="en-IN"/>
          </a:p>
        </p:txBody>
      </p:sp>
      <p:sp>
        <p:nvSpPr>
          <p:cNvPr id="5" name="TextBox 4"/>
          <p:cNvSpPr txBox="1"/>
          <p:nvPr/>
        </p:nvSpPr>
        <p:spPr>
          <a:xfrm>
            <a:off x="4929094" y="0"/>
            <a:ext cx="30272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start of the hospital to 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Oct 2017</a:t>
            </a:r>
            <a:endParaRPr lang="en-US" sz="14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5496" y="6495147"/>
            <a:ext cx="54726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 to the R package: </a:t>
            </a:r>
            <a:r>
              <a:rPr lang="en-US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comoRbidity</a:t>
            </a:r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487" y="1052736"/>
            <a:ext cx="8779001" cy="463183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999" y="1431262"/>
            <a:ext cx="8779001" cy="463183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76" y="1174661"/>
            <a:ext cx="8779001" cy="463183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76" y="1372915"/>
            <a:ext cx="8779001" cy="463183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640" y="1056447"/>
            <a:ext cx="8779001" cy="4631837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5487" y="1111843"/>
            <a:ext cx="8779001" cy="4631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185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IAIM Hospital database Bengaluru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56792"/>
            <a:ext cx="7886700" cy="4680519"/>
          </a:xfrm>
        </p:spPr>
        <p:txBody>
          <a:bodyPr>
            <a:noAutofit/>
          </a:bodyPr>
          <a:lstStyle/>
          <a:p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Reasonably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large Ayurvedic electronic databases operational since 2010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Total number of patients treated = ~50,000</a:t>
            </a:r>
          </a:p>
          <a:p>
            <a:pPr lvl="1"/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 patients = ~45,000</a:t>
            </a:r>
          </a:p>
          <a:p>
            <a:pPr lvl="1"/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patients = ~7,000 (* some patients are both Out patient / in patient)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~1,70,000 out patient visits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Patients from more than 50 countries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More than 900 disease conditions treated, &gt; 3000 medicines recorded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 of Ayurvedic Clinical Dictionary for diagnosis</a:t>
            </a:r>
          </a:p>
          <a:p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None/>
            </a:pPr>
            <a:r>
              <a:rPr lang="en-US" sz="18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as of June 2018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/>
            <a:fld id="{4104BD6A-D98C-43D1-B699-6CD60B7B8EED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685800"/>
              <a:t>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38764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116632"/>
            <a:ext cx="3970784" cy="490066"/>
          </a:xfrm>
        </p:spPr>
        <p:txBody>
          <a:bodyPr>
            <a:normAutofit fontScale="90000"/>
          </a:bodyPr>
          <a:lstStyle/>
          <a:p>
            <a:pPr algn="l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Parkinson Disease data analysis – case series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512" y="775245"/>
            <a:ext cx="8229600" cy="45259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Section 1:</a:t>
            </a:r>
          </a:p>
          <a:p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"case series" in real clinical practice, IAIM hospital from 2011 to 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2017. </a:t>
            </a:r>
          </a:p>
          <a:p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hospital database covers more than 300 patients deemed to be PD patients.</a:t>
            </a:r>
          </a:p>
          <a:p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Some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them inaccurately classified as "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kampa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vata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 patients. </a:t>
            </a:r>
            <a:endParaRPr lang="en-US" sz="1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Clinical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challenge could be explained 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while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diagnosing the patients correctly (some frequency counts already shown for V2.34.0).</a:t>
            </a:r>
          </a:p>
          <a:p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Need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explain about the Not PD, PD and PD+ categories.</a:t>
            </a:r>
          </a:p>
          <a:p>
            <a:pPr marL="0" indent="0">
              <a:buNone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Section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2:</a:t>
            </a:r>
          </a:p>
          <a:p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Table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"Number of patients with diagnosis type and gender" -- provides insights on male, female distribution. </a:t>
            </a:r>
            <a:endParaRPr lang="en-US" sz="1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Males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are almost 2 times of females. If this is the natural course of disease, it adds one more point to the overall discussion -- alternative medicine and western medicine practitioners get similarly distributed patients. Subsequent table describes the age group summary stats and same is displayed in the box plot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Section 3:</a:t>
            </a:r>
          </a:p>
          <a:p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Description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about the duration of illness: Patients in PD and PD+ 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categories have similar mean and median years of 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illness.</a:t>
            </a:r>
          </a:p>
          <a:p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Duration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follow-up for PD patients is more than for PD+ patients</a:t>
            </a:r>
          </a:p>
          <a:p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Female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PD patients are coming for longer median duration than the male 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patients</a:t>
            </a:r>
          </a:p>
          <a:p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Duration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depicted in terms of number of visits as well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A73A5-E307-49AE-B713-67FB3933783B}" type="slidenum">
              <a:rPr lang="en-IN" smtClean="0"/>
              <a:pPr/>
              <a:t>40</a:t>
            </a:fld>
            <a:endParaRPr lang="en-IN" dirty="0"/>
          </a:p>
        </p:txBody>
      </p:sp>
      <p:sp>
        <p:nvSpPr>
          <p:cNvPr id="5" name="TextBox 4"/>
          <p:cNvSpPr txBox="1"/>
          <p:nvPr/>
        </p:nvSpPr>
        <p:spPr>
          <a:xfrm>
            <a:off x="4929094" y="0"/>
            <a:ext cx="30272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start of the hospital to 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June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2017</a:t>
            </a:r>
            <a:endParaRPr lang="en-US" sz="14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33522879"/>
              </p:ext>
            </p:extLst>
          </p:nvPr>
        </p:nvGraphicFramePr>
        <p:xfrm>
          <a:off x="7380312" y="5432697"/>
          <a:ext cx="914400" cy="792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2" name="Document" showAsIcon="1" r:id="rId3" imgW="914400" imgH="792360" progId="Word.Document.12">
                  <p:embed/>
                </p:oleObj>
              </mc:Choice>
              <mc:Fallback>
                <p:oleObj name="Document" showAsIcon="1" r:id="rId3" imgW="914400" imgH="79236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380312" y="5432697"/>
                        <a:ext cx="914400" cy="7921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0781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512" y="775245"/>
            <a:ext cx="8229600" cy="45259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Section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4:</a:t>
            </a:r>
          </a:p>
          <a:p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Analysis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 18 patients who are categorized into PD and PD+ having UPDRS score. We will need to explain why only for 18 patients UPDRS score captured, in order avoid any questions on any kind of bias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1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Section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5:</a:t>
            </a:r>
          </a:p>
          <a:p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For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various parameters baseline, final value, and change from baseline are calculated. </a:t>
            </a: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Page 8 onwards the document: Baseline values for PD patients are lower than that for PD+ patients (~15 vs. ~40), in both the groups, some reduction is shown in the final value.</a:t>
            </a:r>
          </a:p>
          <a:p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Change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baseline &lt; 0 is improvement, &gt; 0 is deterioration, = 0 is no change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-- UPDRS shows some reduction</a:t>
            </a: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-- Tremors / functional score do not reduce for PD patients, but for PD+ patient they reduce.</a:t>
            </a: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-- Rigidity reduces for PD patients, and remain almost similar for PD+ patients.</a:t>
            </a:r>
          </a:p>
          <a:p>
            <a:pPr marL="0" indent="0">
              <a:buNone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Section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6: </a:t>
            </a:r>
          </a:p>
          <a:p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Page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13: status of medications and corresponding scores out these 18 patients. 5 patients who are drug naive should be explained as Patients directly opting for Ayurvedic treatment. 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 patients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whom drug was reduced need to be explained as special cases. Is it possible to explain for how long the drug was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redcued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>
              <a:buNone/>
            </a:pPr>
            <a:endParaRPr lang="en-US" sz="1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Section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7:</a:t>
            </a:r>
          </a:p>
          <a:p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If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have multiple post baseline values for all the UPDRS, tremors, functional scores, etc. then we could additionally plot them.</a:t>
            </a:r>
          </a:p>
          <a:p>
            <a:pPr marL="0" indent="0">
              <a:buNone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A73A5-E307-49AE-B713-67FB3933783B}" type="slidenum">
              <a:rPr lang="en-IN" smtClean="0"/>
              <a:pPr/>
              <a:t>41</a:t>
            </a:fld>
            <a:endParaRPr lang="en-IN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07504" y="116632"/>
            <a:ext cx="3970784" cy="490066"/>
          </a:xfrm>
        </p:spPr>
        <p:txBody>
          <a:bodyPr>
            <a:normAutofit fontScale="90000"/>
          </a:bodyPr>
          <a:lstStyle/>
          <a:p>
            <a:pPr algn="l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Parkinson Disease data analysis – case series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929094" y="0"/>
            <a:ext cx="30272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start of the hospital to 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June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2017</a:t>
            </a:r>
            <a:endParaRPr lang="en-US" sz="14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055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063" y="113302"/>
            <a:ext cx="5375041" cy="763541"/>
          </a:xfrm>
        </p:spPr>
        <p:txBody>
          <a:bodyPr>
            <a:normAutofit/>
          </a:bodyPr>
          <a:lstStyle/>
          <a:p>
            <a:pPr algn="l"/>
            <a:r>
              <a:rPr lang="en-US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Top 15 diseases </a:t>
            </a:r>
            <a:r>
              <a:rPr lang="en-US" sz="27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treated</a:t>
            </a:r>
            <a:endParaRPr lang="en-US" sz="27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22255385"/>
              </p:ext>
            </p:extLst>
          </p:nvPr>
        </p:nvGraphicFramePr>
        <p:xfrm>
          <a:off x="179512" y="1196752"/>
          <a:ext cx="7426699" cy="51845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238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697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169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1621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24036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Disease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Grand Total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Female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Male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4036">
                <a:tc>
                  <a:txBody>
                    <a:bodyPr/>
                    <a:lstStyle/>
                    <a:p>
                      <a:r>
                        <a:rPr lang="en-US" sz="12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Vatavyadhi</a:t>
                      </a:r>
                      <a:r>
                        <a:rPr lang="en-US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– </a:t>
                      </a:r>
                      <a:r>
                        <a:rPr lang="en-US" sz="12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Sandhigata</a:t>
                      </a:r>
                      <a:r>
                        <a:rPr lang="en-US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vaata</a:t>
                      </a:r>
                      <a:endParaRPr 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3577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2339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1238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34290" marB="342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4036">
                <a:tc>
                  <a:txBody>
                    <a:bodyPr/>
                    <a:lstStyle/>
                    <a:p>
                      <a:r>
                        <a:rPr lang="en-US" sz="12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Vatavyadhi</a:t>
                      </a:r>
                      <a:endParaRPr 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2783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1507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1276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34290" marB="3429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4036">
                <a:tc>
                  <a:txBody>
                    <a:bodyPr/>
                    <a:lstStyle/>
                    <a:p>
                      <a:r>
                        <a:rPr lang="en-US" sz="12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Vatavyadhi</a:t>
                      </a:r>
                      <a:r>
                        <a:rPr lang="en-US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– </a:t>
                      </a:r>
                      <a:r>
                        <a:rPr lang="en-US" sz="12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Gridhrasee</a:t>
                      </a:r>
                      <a:endParaRPr 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2034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1055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979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34290" marB="3429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4036">
                <a:tc>
                  <a:txBody>
                    <a:bodyPr/>
                    <a:lstStyle/>
                    <a:p>
                      <a:r>
                        <a:rPr lang="en-US" sz="12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Vatavyadhi</a:t>
                      </a:r>
                      <a:r>
                        <a:rPr lang="en-US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– </a:t>
                      </a:r>
                      <a:r>
                        <a:rPr lang="en-US" sz="12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Avabaahuka</a:t>
                      </a:r>
                      <a:endParaRPr 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1482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865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617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34290" marB="3429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4036">
                <a:tc>
                  <a:txBody>
                    <a:bodyPr/>
                    <a:lstStyle/>
                    <a:p>
                      <a:r>
                        <a:rPr lang="en-US" sz="12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Amlapitta</a:t>
                      </a:r>
                      <a:endParaRPr 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1429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628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801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34290" marB="3429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4036">
                <a:tc>
                  <a:txBody>
                    <a:bodyPr/>
                    <a:lstStyle/>
                    <a:p>
                      <a:r>
                        <a:rPr lang="en-US" sz="12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Prameha</a:t>
                      </a:r>
                      <a:endParaRPr 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1375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585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790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34290" marB="3429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4036">
                <a:tc>
                  <a:txBody>
                    <a:bodyPr/>
                    <a:lstStyle/>
                    <a:p>
                      <a:r>
                        <a:rPr lang="en-US" sz="12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Shvaasa</a:t>
                      </a:r>
                      <a:endParaRPr 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1228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543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685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34290" marB="3429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24036">
                <a:tc>
                  <a:txBody>
                    <a:bodyPr/>
                    <a:lstStyle/>
                    <a:p>
                      <a:r>
                        <a:rPr lang="en-US" sz="12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Netra</a:t>
                      </a:r>
                      <a:r>
                        <a:rPr lang="en-US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Roga</a:t>
                      </a:r>
                      <a:endParaRPr 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1120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516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604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34290" marB="3429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24036">
                <a:tc>
                  <a:txBody>
                    <a:bodyPr/>
                    <a:lstStyle/>
                    <a:p>
                      <a:r>
                        <a:rPr lang="en-US" sz="12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Madhumeha</a:t>
                      </a:r>
                      <a:endParaRPr 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1063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369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694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34290" marB="3429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24036">
                <a:tc>
                  <a:txBody>
                    <a:bodyPr/>
                    <a:lstStyle/>
                    <a:p>
                      <a:r>
                        <a:rPr lang="en-US" sz="12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Staanabhedana</a:t>
                      </a:r>
                      <a:r>
                        <a:rPr lang="en-US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Shoola</a:t>
                      </a:r>
                      <a:r>
                        <a:rPr lang="en-US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– </a:t>
                      </a:r>
                      <a:r>
                        <a:rPr lang="en-US" sz="12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Katee</a:t>
                      </a:r>
                      <a:r>
                        <a:rPr lang="en-US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Shoola</a:t>
                      </a:r>
                      <a:endParaRPr 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978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494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484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34290" marB="3429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24036">
                <a:tc>
                  <a:txBody>
                    <a:bodyPr/>
                    <a:lstStyle/>
                    <a:p>
                      <a:r>
                        <a:rPr lang="en-US" sz="14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Sthaulya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831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487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344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34290" marB="34290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24036">
                <a:tc>
                  <a:txBody>
                    <a:bodyPr/>
                    <a:lstStyle/>
                    <a:p>
                      <a:r>
                        <a:rPr lang="en-US" sz="14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Greeva</a:t>
                      </a:r>
                      <a:r>
                        <a:rPr lang="en-US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Graha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821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399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422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34290" marB="34290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24036">
                <a:tc>
                  <a:txBody>
                    <a:bodyPr/>
                    <a:lstStyle/>
                    <a:p>
                      <a:r>
                        <a:rPr lang="en-US" sz="14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Kaasa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814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410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404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34290" marB="34290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24036">
                <a:tc>
                  <a:txBody>
                    <a:bodyPr/>
                    <a:lstStyle/>
                    <a:p>
                      <a:r>
                        <a:rPr lang="en-US" sz="14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Staanabhedana</a:t>
                      </a:r>
                      <a:r>
                        <a:rPr lang="en-US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Graha</a:t>
                      </a:r>
                      <a:r>
                        <a:rPr lang="en-US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– </a:t>
                      </a:r>
                      <a:r>
                        <a:rPr lang="en-US" sz="14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Katee</a:t>
                      </a:r>
                      <a:r>
                        <a:rPr lang="en-US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Graha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796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363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433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34290" marB="34290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24036">
                <a:tc>
                  <a:txBody>
                    <a:bodyPr/>
                    <a:lstStyle/>
                    <a:p>
                      <a:r>
                        <a:rPr lang="en-US" sz="14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Kshudra</a:t>
                      </a:r>
                      <a:r>
                        <a:rPr lang="en-US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Roga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725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378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347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34290" marB="34290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4211960" y="544905"/>
            <a:ext cx="327313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Most of the traditional diseases appear on the list of most frequent diseases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929094" y="0"/>
            <a:ext cx="30272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start of the hospital to Oct 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2016</a:t>
            </a:r>
            <a:endParaRPr lang="en-US" sz="14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7558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1840" y="3284984"/>
            <a:ext cx="3319463" cy="3209925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A73A5-E307-49AE-B713-67FB3933783B}" type="slidenum">
              <a:rPr lang="en-IN" smtClean="0"/>
              <a:pPr/>
              <a:t>43</a:t>
            </a:fld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6512" y="2132856"/>
            <a:ext cx="3419475" cy="324326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7504" y="6525344"/>
            <a:ext cx="74404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Google </a:t>
            </a:r>
            <a:r>
              <a:rPr lang="en-US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Colab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python program</a:t>
            </a:r>
            <a:r>
              <a:rPr lang="en-US" sz="1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000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://</a:t>
            </a:r>
            <a:r>
              <a:rPr lang="en-US" sz="1000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colab.research.google.com/drive/1pJv39GrrFjadaoI4m9QuPw4W4-i2s9lh?usp=sharing</a:t>
            </a:r>
            <a:endParaRPr lang="en-US" sz="1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929094" y="0"/>
            <a:ext cx="30272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start of the hospital to 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Oct 2017</a:t>
            </a:r>
            <a:endParaRPr lang="en-US" sz="14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35496" y="0"/>
            <a:ext cx="2962672" cy="620688"/>
          </a:xfrm>
        </p:spPr>
        <p:txBody>
          <a:bodyPr>
            <a:normAutofit/>
          </a:bodyPr>
          <a:lstStyle/>
          <a:p>
            <a:pPr algn="l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Wod2vec analysis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79512" y="620688"/>
            <a:ext cx="655272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Top 10 closest and Top 10 farthest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make the visualizations more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relevant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relationships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between a query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disease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(in 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red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), 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its 10 most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similar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diseases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the model (in </a:t>
            </a:r>
            <a:r>
              <a:rPr lang="en-US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blue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), and 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10 farthest diseases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the vocabulary (in </a:t>
            </a:r>
            <a:r>
              <a:rPr lang="en-US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green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6999" y="1844824"/>
            <a:ext cx="3262313" cy="317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630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A73A5-E307-49AE-B713-67FB3933783B}" type="slidenum">
              <a:rPr lang="en-IN" smtClean="0"/>
              <a:pPr/>
              <a:t>44</a:t>
            </a:fld>
            <a:endParaRPr lang="en-IN"/>
          </a:p>
        </p:txBody>
      </p:sp>
      <p:sp>
        <p:nvSpPr>
          <p:cNvPr id="7" name="TextBox 6"/>
          <p:cNvSpPr txBox="1"/>
          <p:nvPr/>
        </p:nvSpPr>
        <p:spPr>
          <a:xfrm>
            <a:off x="107504" y="6525344"/>
            <a:ext cx="74404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Google </a:t>
            </a:r>
            <a:r>
              <a:rPr lang="en-US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Colab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python program</a:t>
            </a:r>
            <a:r>
              <a:rPr lang="en-US" sz="1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000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://</a:t>
            </a:r>
            <a:r>
              <a:rPr lang="en-US" sz="1000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colab.research.google.com/drive/1rZy-nNC3E5sK7K6V9mbs9qD6-SptJnPT?usp=sharing</a:t>
            </a:r>
            <a:endParaRPr lang="en-US" sz="1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929094" y="0"/>
            <a:ext cx="30272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start of the hospital to 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Oct 2017</a:t>
            </a:r>
            <a:endParaRPr lang="en-US" sz="14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35496" y="0"/>
            <a:ext cx="2962672" cy="620688"/>
          </a:xfrm>
        </p:spPr>
        <p:txBody>
          <a:bodyPr>
            <a:normAutofit/>
          </a:bodyPr>
          <a:lstStyle/>
          <a:p>
            <a:pPr algn="l"/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FastText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analysis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79512" y="620688"/>
            <a:ext cx="65527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text was created as a textual representation 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of diseases and treatments, age groups and gender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964" y="2575148"/>
            <a:ext cx="8572500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A73A5-E307-49AE-B713-67FB3933783B}" type="slidenum">
              <a:rPr lang="en-IN" smtClean="0"/>
              <a:pPr/>
              <a:t>45</a:t>
            </a:fld>
            <a:endParaRPr lang="en-IN"/>
          </a:p>
        </p:txBody>
      </p:sp>
      <p:sp>
        <p:nvSpPr>
          <p:cNvPr id="7" name="TextBox 6"/>
          <p:cNvSpPr txBox="1"/>
          <p:nvPr/>
        </p:nvSpPr>
        <p:spPr>
          <a:xfrm>
            <a:off x="-36512" y="6403394"/>
            <a:ext cx="936104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TensorFlow</a:t>
            </a:r>
            <a:r>
              <a:rPr lang="en-US" sz="1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link:</a:t>
            </a:r>
            <a:endParaRPr lang="en-US" dirty="0"/>
          </a:p>
          <a:p>
            <a:r>
              <a:rPr lang="en-US" sz="1000" u="sng" dirty="0">
                <a:hlinkClick r:id="rId2"/>
              </a:rPr>
              <a:t>https://projector.tensorflow.org/?config=https://</a:t>
            </a:r>
            <a:r>
              <a:rPr lang="en-US" sz="1000" u="sng" dirty="0" smtClean="0">
                <a:hlinkClick r:id="rId2"/>
              </a:rPr>
              <a:t>raw.githubusercontent.com/coursephd/PostgreSQL/master/DeepLearning/002-dismed-subgrp-w2v/099-multiple-config.json</a:t>
            </a:r>
            <a:endParaRPr lang="en-US" dirty="0"/>
          </a:p>
          <a:p>
            <a:endParaRPr lang="en-US" sz="1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929094" y="0"/>
            <a:ext cx="30272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start of the hospital to 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Oct 2017</a:t>
            </a:r>
            <a:endParaRPr lang="en-US" sz="14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97160" y="260648"/>
            <a:ext cx="2962672" cy="620688"/>
          </a:xfrm>
        </p:spPr>
        <p:txBody>
          <a:bodyPr>
            <a:normAutofit fontScale="90000"/>
          </a:bodyPr>
          <a:lstStyle/>
          <a:p>
            <a:pPr algn="l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Analysis: word2vec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fasttext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MCE or wang2vec algorithms.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79512" y="1990581"/>
            <a:ext cx="6552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Attaching a link to the visuals created based on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6451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496" y="116632"/>
            <a:ext cx="7886700" cy="705871"/>
          </a:xfrm>
        </p:spPr>
        <p:txBody>
          <a:bodyPr>
            <a:normAutofit fontScale="90000"/>
          </a:bodyPr>
          <a:lstStyle/>
          <a:p>
            <a:pPr algn="l"/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How does it help?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5953" y="1609248"/>
            <a:ext cx="7886700" cy="3263504"/>
          </a:xfrm>
        </p:spPr>
        <p:txBody>
          <a:bodyPr>
            <a:normAutofit fontScale="85000" lnSpcReduction="20000"/>
          </a:bodyPr>
          <a:lstStyle/>
          <a:p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Credible basis for medical decisions</a:t>
            </a:r>
          </a:p>
          <a:p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Cause, diagnosis, prognosis, relationship</a:t>
            </a:r>
          </a:p>
          <a:p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Trends</a:t>
            </a:r>
          </a:p>
          <a:p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New </a:t>
            </a:r>
          </a:p>
          <a:p>
            <a:pPr lvl="1"/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Hypotheses, </a:t>
            </a:r>
          </a:p>
          <a:p>
            <a:pPr lvl="1"/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Questions / answers </a:t>
            </a:r>
          </a:p>
          <a:p>
            <a:pPr lvl="1"/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Treatments, diseases</a:t>
            </a:r>
          </a:p>
          <a:p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Validation of anecdotes, assumptions, beliefs </a:t>
            </a:r>
          </a:p>
          <a:p>
            <a:pPr lvl="1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F777D-3D7E-4098-87B9-F0BD66693DB0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257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08" y="-27384"/>
            <a:ext cx="8229600" cy="1143000"/>
          </a:xfrm>
        </p:spPr>
        <p:txBody>
          <a:bodyPr>
            <a:noAutofit/>
          </a:bodyPr>
          <a:lstStyle/>
          <a:p>
            <a:pPr algn="l"/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Documents to Data: Ayurveda Practice Need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196752"/>
            <a:ext cx="8229600" cy="4525963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GIGO!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Precision in documentation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Patient data</a:t>
            </a:r>
          </a:p>
          <a:p>
            <a:pPr lvl="1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Demography, socio-economics, clinical history…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Diagnosis data</a:t>
            </a:r>
          </a:p>
          <a:p>
            <a:pPr lvl="1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Risk, causation, symptoms, lab data, diagnosis…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Interventions </a:t>
            </a:r>
          </a:p>
          <a:p>
            <a:pPr lvl="1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Drug, diet, lifestyle (exercise, meditation..), advice, … 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Outcomes</a:t>
            </a:r>
          </a:p>
          <a:p>
            <a:pPr lvl="1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Clinicians assessment, Patient reported outcomes, lab…</a:t>
            </a:r>
          </a:p>
          <a:p>
            <a:pPr lvl="1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4777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496" y="116632"/>
            <a:ext cx="6120680" cy="490066"/>
          </a:xfrm>
        </p:spPr>
        <p:txBody>
          <a:bodyPr>
            <a:normAutofit fontScale="90000"/>
          </a:bodyPr>
          <a:lstStyle/>
          <a:p>
            <a:pPr algn="l"/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Creation of reference data – part 8 source data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A73A5-E307-49AE-B713-67FB3933783B}" type="slidenum">
              <a:rPr lang="en-IN" smtClean="0"/>
              <a:pPr/>
              <a:t>48</a:t>
            </a:fld>
            <a:endParaRPr lang="en-IN"/>
          </a:p>
        </p:txBody>
      </p:sp>
      <p:sp>
        <p:nvSpPr>
          <p:cNvPr id="8" name="TextBox 7"/>
          <p:cNvSpPr txBox="1"/>
          <p:nvPr/>
        </p:nvSpPr>
        <p:spPr>
          <a:xfrm>
            <a:off x="179512" y="620688"/>
            <a:ext cx="79208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above 17 steps have allowed us to go 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from raw data (electronic medical record) to the following combined datasets 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3622267"/>
              </p:ext>
            </p:extLst>
          </p:nvPr>
        </p:nvGraphicFramePr>
        <p:xfrm>
          <a:off x="107504" y="1613840"/>
          <a:ext cx="8928992" cy="40474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3718">
                  <a:extLst>
                    <a:ext uri="{9D8B030D-6E8A-4147-A177-3AD203B41FA5}">
                      <a16:colId xmlns:a16="http://schemas.microsoft.com/office/drawing/2014/main" val="102178451"/>
                    </a:ext>
                  </a:extLst>
                </a:gridCol>
                <a:gridCol w="1789062">
                  <a:extLst>
                    <a:ext uri="{9D8B030D-6E8A-4147-A177-3AD203B41FA5}">
                      <a16:colId xmlns:a16="http://schemas.microsoft.com/office/drawing/2014/main" val="3025459225"/>
                    </a:ext>
                  </a:extLst>
                </a:gridCol>
                <a:gridCol w="2560161">
                  <a:extLst>
                    <a:ext uri="{9D8B030D-6E8A-4147-A177-3AD203B41FA5}">
                      <a16:colId xmlns:a16="http://schemas.microsoft.com/office/drawing/2014/main" val="2389982843"/>
                    </a:ext>
                  </a:extLst>
                </a:gridCol>
                <a:gridCol w="2996051">
                  <a:extLst>
                    <a:ext uri="{9D8B030D-6E8A-4147-A177-3AD203B41FA5}">
                      <a16:colId xmlns:a16="http://schemas.microsoft.com/office/drawing/2014/main" val="2058183376"/>
                    </a:ext>
                  </a:extLst>
                </a:gridCol>
              </a:tblGrid>
              <a:tr h="374848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Dataset name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Saved as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Information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6391374"/>
                  </a:ext>
                </a:extLst>
              </a:tr>
              <a:tr h="374848">
                <a:tc>
                  <a:txBody>
                    <a:bodyPr/>
                    <a:lstStyle/>
                    <a:p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temp30_5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pat_diag_vis.csv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rtl="0" eaLnBrk="1" fontAlgn="auto" latinLnBrk="0" hangingPunct="1">
                        <a:buFont typeface="+mj-lt"/>
                        <a:buAutoNum type="arabicPeriod"/>
                      </a:pPr>
                      <a:r>
                        <a:rPr lang="en-US" sz="1400" b="0" i="0" u="none" strike="noStrike" kern="1200" dirty="0" err="1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mr_no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[Unique Patient ID]</a:t>
                      </a:r>
                      <a:endParaRPr lang="en-US" sz="1400" b="0" i="0" u="none" strike="noStrike" kern="1200" dirty="0" smtClean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342900" indent="-342900" rtl="0" eaLnBrk="1" fontAlgn="auto" latinLnBrk="0" hangingPunct="1">
                        <a:buFont typeface="+mj-lt"/>
                        <a:buAutoNum type="arabicPeriod"/>
                      </a:pPr>
                      <a:r>
                        <a:rPr lang="en-US" sz="1400" b="0" i="0" u="none" strike="noStrike" kern="1200" dirty="0" err="1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patient_id</a:t>
                      </a:r>
                      <a:r>
                        <a:rPr lang="en-US" sz="14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[Visit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ID</a:t>
                      </a:r>
                      <a:r>
                        <a:rPr lang="en-US" sz="14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]</a:t>
                      </a:r>
                    </a:p>
                    <a:p>
                      <a:pPr marL="342900" indent="-342900" rtl="0" eaLnBrk="1" fontAlgn="t" latinLnBrk="0" hangingPunct="1">
                        <a:buFont typeface="+mj-lt"/>
                        <a:buAutoNum type="arabicPeriod"/>
                      </a:pPr>
                      <a:r>
                        <a:rPr lang="en-US" sz="1400" b="0" i="0" u="none" strike="noStrike" kern="1200" dirty="0" err="1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patient_gender</a:t>
                      </a:r>
                      <a:r>
                        <a:rPr lang="en-US" sz="14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[Gender]</a:t>
                      </a:r>
                    </a:p>
                    <a:p>
                      <a:pPr marL="342900" indent="-342900" rtl="0" eaLnBrk="1" fontAlgn="auto" latinLnBrk="0" hangingPunct="1">
                        <a:buFont typeface="+mj-lt"/>
                        <a:buAutoNum type="arabicPeriod"/>
                      </a:pPr>
                      <a:r>
                        <a:rPr lang="en-US" sz="1400" b="0" i="0" u="none" strike="noStrike" kern="1200" dirty="0" err="1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city_name</a:t>
                      </a:r>
                      <a:r>
                        <a:rPr lang="en-US" sz="14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[City]</a:t>
                      </a:r>
                    </a:p>
                    <a:p>
                      <a:pPr marL="342900" indent="-342900" rtl="0" eaLnBrk="1" fontAlgn="auto" latinLnBrk="0" hangingPunct="1">
                        <a:buFont typeface="+mj-lt"/>
                        <a:buAutoNum type="arabicPeriod"/>
                      </a:pPr>
                      <a:r>
                        <a:rPr lang="en-US" sz="1400" b="0" i="0" u="none" strike="noStrike" kern="1200" dirty="0" err="1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state_name</a:t>
                      </a:r>
                      <a:r>
                        <a:rPr lang="en-US" sz="14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[State]</a:t>
                      </a:r>
                    </a:p>
                    <a:p>
                      <a:pPr marL="342900" indent="-342900" rtl="0" eaLnBrk="1" fontAlgn="auto" latinLnBrk="0" hangingPunct="1">
                        <a:buFont typeface="+mj-lt"/>
                        <a:buAutoNum type="arabicPeriod"/>
                      </a:pPr>
                      <a:r>
                        <a:rPr lang="en-US" sz="1400" b="0" i="0" u="none" strike="noStrike" kern="1200" dirty="0" err="1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dateofbirth</a:t>
                      </a:r>
                      <a:r>
                        <a:rPr lang="en-US" sz="14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[DOB]</a:t>
                      </a:r>
                    </a:p>
                    <a:p>
                      <a:pPr marL="342900" indent="-342900" rtl="0" eaLnBrk="1" fontAlgn="auto" latinLnBrk="0" hangingPunct="1">
                        <a:buFont typeface="+mj-lt"/>
                        <a:buAutoNum type="arabicPeriod"/>
                      </a:pPr>
                      <a:r>
                        <a:rPr lang="en-US" sz="1400" b="0" i="0" u="none" strike="noStrike" kern="1200" dirty="0" err="1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country_name</a:t>
                      </a:r>
                      <a:r>
                        <a:rPr lang="en-US" sz="14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[Country]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rtl="0" eaLnBrk="1" fontAlgn="auto" latinLnBrk="0" hangingPunct="1">
                        <a:buFont typeface="+mj-lt"/>
                        <a:buAutoNum type="arabicPeriod" startAt="8"/>
                      </a:pPr>
                      <a:r>
                        <a:rPr lang="en-US" sz="1400" b="0" i="0" u="none" strike="noStrike" kern="1200" dirty="0" err="1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death_date</a:t>
                      </a:r>
                      <a:r>
                        <a:rPr lang="en-US" sz="14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[Date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of death</a:t>
                      </a:r>
                      <a:r>
                        <a:rPr lang="en-US" sz="14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]</a:t>
                      </a:r>
                    </a:p>
                    <a:p>
                      <a:pPr marL="342900" indent="-342900" rtl="0" eaLnBrk="1" fontAlgn="t" latinLnBrk="0" hangingPunct="1">
                        <a:buFont typeface="+mj-lt"/>
                        <a:buAutoNum type="arabicPeriod" startAt="8"/>
                      </a:pPr>
                      <a:r>
                        <a:rPr lang="en-US" sz="1400" b="0" i="0" u="none" strike="noStrike" kern="1200" dirty="0" err="1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consult_id</a:t>
                      </a:r>
                      <a:r>
                        <a:rPr lang="en-US" sz="14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[Consultation ID]</a:t>
                      </a:r>
                    </a:p>
                    <a:p>
                      <a:pPr marL="342900" indent="-342900" rtl="0" eaLnBrk="1" fontAlgn="auto" latinLnBrk="0" hangingPunct="1">
                        <a:buFont typeface="+mj-lt"/>
                        <a:buAutoNum type="arabicPeriod" startAt="8"/>
                      </a:pPr>
                      <a:r>
                        <a:rPr lang="en-US" sz="14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description [Disease description]</a:t>
                      </a:r>
                    </a:p>
                    <a:p>
                      <a:pPr marL="342900" indent="-342900" rtl="0" eaLnBrk="1" fontAlgn="auto" latinLnBrk="0" hangingPunct="1">
                        <a:buFont typeface="+mj-lt"/>
                        <a:buAutoNum type="arabicPeriod" startAt="8"/>
                      </a:pPr>
                      <a:r>
                        <a:rPr lang="en-US" sz="1400" b="0" i="0" u="none" strike="noStrike" kern="1200" dirty="0" err="1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icd_code</a:t>
                      </a:r>
                      <a:r>
                        <a:rPr lang="en-US" sz="14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[ACD code]</a:t>
                      </a:r>
                    </a:p>
                    <a:p>
                      <a:pPr marL="342900" indent="-342900" rtl="0" eaLnBrk="1" fontAlgn="t" latinLnBrk="0" hangingPunct="1">
                        <a:buFont typeface="+mj-lt"/>
                        <a:buAutoNum type="arabicPeriod" startAt="8"/>
                      </a:pPr>
                      <a:r>
                        <a:rPr lang="en-US" sz="1400" b="0" i="0" u="none" strike="noStrike" kern="1200" dirty="0" err="1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diag_type</a:t>
                      </a:r>
                      <a:r>
                        <a:rPr lang="en-US" sz="14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[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Primary / secondary</a:t>
                      </a:r>
                      <a:r>
                        <a:rPr lang="en-US" sz="14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]</a:t>
                      </a:r>
                    </a:p>
                    <a:p>
                      <a:pPr marL="342900" indent="-342900" rtl="0" eaLnBrk="1" fontAlgn="auto" latinLnBrk="0" hangingPunct="1">
                        <a:buFont typeface="+mj-lt"/>
                        <a:buAutoNum type="arabicPeriod" startAt="8"/>
                      </a:pPr>
                      <a:r>
                        <a:rPr lang="en-US" sz="1400" b="0" i="0" u="none" strike="noStrike" kern="1200" dirty="0" err="1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Diagdate</a:t>
                      </a:r>
                      <a:r>
                        <a:rPr lang="en-US" sz="14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[Diagnosis date]</a:t>
                      </a:r>
                    </a:p>
                    <a:p>
                      <a:pPr marL="342900" indent="-342900" rtl="0" eaLnBrk="1" fontAlgn="auto" latinLnBrk="0" hangingPunct="1">
                        <a:buFont typeface="+mj-lt"/>
                        <a:buAutoNum type="arabicPeriod" startAt="8"/>
                      </a:pPr>
                      <a:r>
                        <a:rPr lang="en-US" sz="1400" b="0" i="0" u="none" strike="noStrike" kern="1200" dirty="0" err="1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patient_presc_id</a:t>
                      </a:r>
                      <a:r>
                        <a:rPr lang="en-US" sz="14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[Medicine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/ Service ID</a:t>
                      </a:r>
                      <a:r>
                        <a:rPr lang="en-US" sz="14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1111378"/>
                  </a:ext>
                </a:extLst>
              </a:tr>
              <a:tr h="374848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base01_ip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base01_ip.csv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variables + In Patient prescribed medicines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2545527"/>
                  </a:ext>
                </a:extLst>
              </a:tr>
              <a:tr h="374848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base01_op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base01_op.csv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variables + Out Patient prescribed medicines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6276317"/>
                  </a:ext>
                </a:extLst>
              </a:tr>
              <a:tr h="374848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base01_ser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base01_ser.csv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variables + Services prescribed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5588434"/>
                  </a:ext>
                </a:extLst>
              </a:tr>
              <a:tr h="374848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services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services.csv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Master list of services for decoding services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ID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531271"/>
                  </a:ext>
                </a:extLst>
              </a:tr>
              <a:tr h="374848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med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med.csv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Master list of medicines for decoding medicines ID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44263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27265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116632"/>
            <a:ext cx="3898776" cy="778098"/>
          </a:xfrm>
        </p:spPr>
        <p:txBody>
          <a:bodyPr>
            <a:normAutofit/>
          </a:bodyPr>
          <a:lstStyle/>
          <a:p>
            <a:pPr algn="l"/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Source data – discussion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528" y="1124744"/>
            <a:ext cx="8229600" cy="4525963"/>
          </a:xfrm>
        </p:spPr>
        <p:txBody>
          <a:bodyPr>
            <a:normAutofit/>
          </a:bodyPr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These tables exist in the hospital database since 2011</a:t>
            </a:r>
          </a:p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These have not been utilized as the outlined here</a:t>
            </a:r>
          </a:p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Challenges:</a:t>
            </a:r>
          </a:p>
          <a:p>
            <a:pPr lvl="1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Insufficient documentation of how the database was built</a:t>
            </a:r>
          </a:p>
          <a:p>
            <a:pPr lvl="1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Patient ID not available across tables</a:t>
            </a:r>
          </a:p>
          <a:p>
            <a:pPr lvl="1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Many tables (150 to 800)</a:t>
            </a:r>
          </a:p>
          <a:p>
            <a:pPr lvl="1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Same information captured in many places</a:t>
            </a:r>
          </a:p>
          <a:p>
            <a:pPr lvl="1"/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A73A5-E307-49AE-B713-67FB3933783B}" type="slidenum">
              <a:rPr lang="en-IN" smtClean="0"/>
              <a:pPr/>
              <a:t>49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06152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772" y="961930"/>
            <a:ext cx="7886700" cy="994172"/>
          </a:xfrm>
        </p:spPr>
        <p:txBody>
          <a:bodyPr/>
          <a:lstStyle/>
          <a:p>
            <a:pPr algn="ctr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Theoretical flowchart based on texts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534162" y="2126266"/>
            <a:ext cx="6126480" cy="3603974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/>
            <a:fld id="{4104BD6A-D98C-43D1-B699-6CD60B7B8EED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685800"/>
              <a:t>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79808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1760" y="2708920"/>
            <a:ext cx="4618856" cy="820688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Thank you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A73A5-E307-49AE-B713-67FB3933783B}" type="slidenum">
              <a:rPr lang="en-IN" smtClean="0"/>
              <a:pPr/>
              <a:t>50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6836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62306" y="137818"/>
            <a:ext cx="7847838" cy="625303"/>
          </a:xfrm>
        </p:spPr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Pilot study based on I-AIM data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619672" y="1594233"/>
            <a:ext cx="26209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/>
            <a:r>
              <a:rPr lang="en-US" sz="135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Total registered patients 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31,826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6" name="Rectangle 5"/>
          <p:cNvSpPr/>
          <p:nvPr/>
        </p:nvSpPr>
        <p:spPr>
          <a:xfrm>
            <a:off x="3343275" y="2005002"/>
            <a:ext cx="3429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defTabSz="685800"/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14,188 (49.5%)</a:t>
            </a:r>
            <a:r>
              <a:rPr lang="en-US" sz="135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5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patients only 1 visit data</a:t>
            </a:r>
          </a:p>
        </p:txBody>
      </p:sp>
      <p:sp>
        <p:nvSpPr>
          <p:cNvPr id="7" name="Rectangle 6"/>
          <p:cNvSpPr/>
          <p:nvPr/>
        </p:nvSpPr>
        <p:spPr>
          <a:xfrm>
            <a:off x="771525" y="2625376"/>
            <a:ext cx="42862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800"/>
            <a:r>
              <a:rPr lang="en-US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~ 1290 (4.5%) </a:t>
            </a:r>
            <a:r>
              <a:rPr lang="en-US" sz="135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patients with more than 10 visits</a:t>
            </a:r>
          </a:p>
        </p:txBody>
      </p:sp>
      <p:sp>
        <p:nvSpPr>
          <p:cNvPr id="8" name="Rectangle 7"/>
          <p:cNvSpPr/>
          <p:nvPr/>
        </p:nvSpPr>
        <p:spPr>
          <a:xfrm>
            <a:off x="2162692" y="3194193"/>
            <a:ext cx="5429250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800"/>
            <a:r>
              <a:rPr lang="en-US" sz="135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Major disease areas treated: </a:t>
            </a:r>
            <a:r>
              <a:rPr lang="en-US" sz="135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musculoskeletal and metabolic diseases</a:t>
            </a:r>
            <a:r>
              <a:rPr lang="en-US" sz="135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135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71524" y="3671788"/>
            <a:ext cx="46577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800"/>
            <a:r>
              <a:rPr lang="en-US" sz="135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Total 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2,29,011</a:t>
            </a:r>
            <a:r>
              <a:rPr lang="en-US" sz="135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therapies were administered to </a:t>
            </a:r>
            <a:r>
              <a:rPr lang="en-US" sz="135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8,364</a:t>
            </a:r>
            <a:r>
              <a:rPr lang="en-US" sz="135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patients</a:t>
            </a:r>
          </a:p>
        </p:txBody>
      </p:sp>
      <p:sp>
        <p:nvSpPr>
          <p:cNvPr id="10" name="Rectangle 9"/>
          <p:cNvSpPr/>
          <p:nvPr/>
        </p:nvSpPr>
        <p:spPr>
          <a:xfrm>
            <a:off x="2477017" y="4390938"/>
            <a:ext cx="48006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800"/>
            <a:r>
              <a:rPr lang="en-US" sz="135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 of </a:t>
            </a:r>
            <a:r>
              <a:rPr lang="en-US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58,596</a:t>
            </a:r>
            <a:r>
              <a:rPr lang="en-US" sz="135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patient visits, details of </a:t>
            </a:r>
            <a:r>
              <a:rPr lang="en-US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53,332 visits (91%) </a:t>
            </a:r>
            <a:r>
              <a:rPr lang="en-US" sz="135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are documented as diagnostic codes of </a:t>
            </a:r>
            <a:r>
              <a:rPr lang="en-US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Ayurvedic Classification of Diseases (ACD)</a:t>
            </a:r>
          </a:p>
        </p:txBody>
      </p:sp>
      <p:sp>
        <p:nvSpPr>
          <p:cNvPr id="11" name="Rectangle 10"/>
          <p:cNvSpPr/>
          <p:nvPr/>
        </p:nvSpPr>
        <p:spPr>
          <a:xfrm>
            <a:off x="914400" y="5597480"/>
            <a:ext cx="5543550" cy="507831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 defTabSz="685800"/>
            <a:r>
              <a:rPr lang="en-US" sz="135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Perhaps the largest electronically available ayurvedic treatment database.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7630" y="6369278"/>
            <a:ext cx="628650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US" sz="135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Ref: Information based on analysis done by Girish </a:t>
            </a:r>
            <a:r>
              <a:rPr lang="en-US" sz="135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Tillu</a:t>
            </a:r>
            <a:r>
              <a:rPr lang="en-US" sz="135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 A snapshot of clinical records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314450" y="1137344"/>
            <a:ext cx="411480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US" sz="135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few facts: Duration: 1</a:t>
            </a:r>
            <a:r>
              <a:rPr lang="en-US" sz="1350" baseline="30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</a:t>
            </a:r>
            <a:r>
              <a:rPr lang="en-US" sz="135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January 2011 to 5</a:t>
            </a:r>
            <a:r>
              <a:rPr lang="en-US" sz="1350" baseline="30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sz="135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June 2015</a:t>
            </a:r>
          </a:p>
        </p:txBody>
      </p:sp>
      <p:sp>
        <p:nvSpPr>
          <p:cNvPr id="14" name="TextBox 13"/>
          <p:cNvSpPr txBox="1"/>
          <p:nvPr/>
        </p:nvSpPr>
        <p:spPr>
          <a:xfrm rot="20093032">
            <a:off x="7390364" y="2638152"/>
            <a:ext cx="17600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US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Based on Excel, only textual representation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/>
            <a:fld id="{4104BD6A-D98C-43D1-B699-6CD60B7B8EED}" type="slidenum">
              <a:rPr lang="en-US">
                <a:solidFill>
                  <a:prstClr val="black">
                    <a:tint val="75000"/>
                  </a:prst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defTabSz="685800"/>
              <a:t>6</a:t>
            </a:fld>
            <a:endParaRPr lang="en-US">
              <a:solidFill>
                <a:prstClr val="black">
                  <a:tint val="75000"/>
                </a:prst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897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289315"/>
            <a:ext cx="8229600" cy="548695"/>
          </a:xfrm>
        </p:spPr>
        <p:txBody>
          <a:bodyPr>
            <a:normAutofit/>
          </a:bodyPr>
          <a:lstStyle/>
          <a:p>
            <a:pPr algn="l"/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New role requirement: statistical programmer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11643278"/>
              </p:ext>
            </p:extLst>
          </p:nvPr>
        </p:nvGraphicFramePr>
        <p:xfrm>
          <a:off x="-1836712" y="145043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A73A5-E307-49AE-B713-67FB3933783B}" type="slidenum">
              <a:rPr lang="en-IN" smtClean="0"/>
              <a:pPr/>
              <a:t>7</a:t>
            </a:fld>
            <a:endParaRPr lang="en-IN"/>
          </a:p>
        </p:txBody>
      </p:sp>
      <p:graphicFrame>
        <p:nvGraphicFramePr>
          <p:cNvPr id="6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5788837"/>
              </p:ext>
            </p:extLst>
          </p:nvPr>
        </p:nvGraphicFramePr>
        <p:xfrm>
          <a:off x="3779912" y="2227535"/>
          <a:ext cx="5796136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323528" y="6165304"/>
            <a:ext cx="2664296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 generators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300192" y="1340768"/>
            <a:ext cx="2304256" cy="369332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 usage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7797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512" y="44624"/>
            <a:ext cx="8075240" cy="706090"/>
          </a:xfrm>
        </p:spPr>
        <p:txBody>
          <a:bodyPr>
            <a:normAutofit/>
          </a:bodyPr>
          <a:lstStyle/>
          <a:p>
            <a:pPr algn="l"/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Statistical programming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692697"/>
            <a:ext cx="8229600" cy="3024335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Statistical programmers play a key role in </a:t>
            </a:r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turning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data from clinical trials into knowledge and </a:t>
            </a:r>
            <a:endParaRPr lang="en-US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supporting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development of new medicines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Statistical programmer </a:t>
            </a:r>
          </a:p>
          <a:p>
            <a:pPr lvl="1"/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Converts raw data to analyzable data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Performs data checks </a:t>
            </a:r>
          </a:p>
          <a:p>
            <a:pPr lvl="1"/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Creates Tables, Listings, Figures (visualizations) </a:t>
            </a:r>
          </a:p>
          <a:p>
            <a:pPr lvl="1"/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Customizes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data to produce an output 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which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displays the behavior of the 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</a:p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Inference of the data is done on the TFLs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A73A5-E307-49AE-B713-67FB3933783B}" type="slidenum">
              <a:rPr lang="en-IN" smtClean="0"/>
              <a:pPr/>
              <a:t>8</a:t>
            </a:fld>
            <a:endParaRPr lang="en-IN"/>
          </a:p>
        </p:txBody>
      </p:sp>
      <p:sp>
        <p:nvSpPr>
          <p:cNvPr id="5" name="TextBox 4"/>
          <p:cNvSpPr txBox="1"/>
          <p:nvPr/>
        </p:nvSpPr>
        <p:spPr>
          <a:xfrm>
            <a:off x="213336" y="3717032"/>
            <a:ext cx="4122112" cy="1200329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Not an IT person</a:t>
            </a:r>
          </a:p>
          <a:p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Not just a statistician</a:t>
            </a:r>
          </a:p>
          <a:p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Not a data manager (cleaning the data)</a:t>
            </a:r>
          </a:p>
          <a:p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Not a database developer to store the data</a:t>
            </a: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492144" y="3717032"/>
            <a:ext cx="4122112" cy="2308324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Uses IT systems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Uses statistician’s mind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Provides insights into building database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Scientific rigor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Uses multiple technologies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Uses ideas to convert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 observation to summaries to Stories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Clinical insights w/o being a doctor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79512" y="6186790"/>
            <a:ext cx="8473464" cy="338554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Pioneering effort and new contributions: as this kind of work was never done in ayurvedic area</a:t>
            </a: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3347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512" y="44624"/>
            <a:ext cx="8075240" cy="706090"/>
          </a:xfrm>
        </p:spPr>
        <p:txBody>
          <a:bodyPr>
            <a:normAutofit/>
          </a:bodyPr>
          <a:lstStyle/>
          <a:p>
            <a:pPr algn="l"/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Statistical programming could contribute in the following areas: 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A73A5-E307-49AE-B713-67FB3933783B}" type="slidenum">
              <a:rPr lang="en-IN" smtClean="0"/>
              <a:pPr/>
              <a:t>9</a:t>
            </a:fld>
            <a:endParaRPr lang="en-IN" dirty="0"/>
          </a:p>
        </p:txBody>
      </p:sp>
      <p:sp>
        <p:nvSpPr>
          <p:cNvPr id="7" name="TextBox 6"/>
          <p:cNvSpPr txBox="1"/>
          <p:nvPr/>
        </p:nvSpPr>
        <p:spPr>
          <a:xfrm>
            <a:off x="213336" y="6042774"/>
            <a:ext cx="8473464" cy="338554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Pioneering effort and new contributions: as this kind of work was never done in ayurvedic area</a:t>
            </a: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13336" y="6453336"/>
            <a:ext cx="69509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*: our assumption, as no one has seen anything like this before within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ayurverda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95328" y="906764"/>
            <a:ext cx="26642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Clinical operations: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Operational efficiencies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282140" y="906764"/>
            <a:ext cx="4572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R&amp;D: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Automated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documentation for regulatory / audit needs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Clinical decision support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Reproducible research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60148" y="4163110"/>
            <a:ext cx="6859852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New needs: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New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needs never thought of in ayurvedic area so far*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Much more than excel subsets / pivot tables ...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Advanced computing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Advanced visualizations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--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picture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is 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worth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a thousand 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words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95328" y="1919416"/>
            <a:ext cx="363858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Public health: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Patterns of diseases and medicines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Disease surveillance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Population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health management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to actionable information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450068" y="2736908"/>
            <a:ext cx="35063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Evidence based medicine: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Empirical evidence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Nature and context of disease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Analysis of clinical practice data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7732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3543</Words>
  <Application>Microsoft Office PowerPoint</Application>
  <PresentationFormat>On-screen Show (4:3)</PresentationFormat>
  <Paragraphs>793</Paragraphs>
  <Slides>50</Slides>
  <Notes>3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50</vt:i4>
      </vt:variant>
    </vt:vector>
  </HeadingPairs>
  <TitlesOfParts>
    <vt:vector size="59" baseType="lpstr">
      <vt:lpstr>Arial</vt:lpstr>
      <vt:lpstr>Calibri</vt:lpstr>
      <vt:lpstr>Calibri Light</vt:lpstr>
      <vt:lpstr>Times</vt:lpstr>
      <vt:lpstr>Times New Roman</vt:lpstr>
      <vt:lpstr>Office Theme</vt:lpstr>
      <vt:lpstr>1_Office Theme</vt:lpstr>
      <vt:lpstr>Microsoft Word Document</vt:lpstr>
      <vt:lpstr>Microsoft Excel 97-2003 Worksheet</vt:lpstr>
      <vt:lpstr>Analysis of hospital based ayurvedic clinical practice to gain real world data knowledge</vt:lpstr>
      <vt:lpstr>PowerPoint Presentation</vt:lpstr>
      <vt:lpstr>From a patient to ...</vt:lpstr>
      <vt:lpstr>IAIM Hospital database Bengaluru</vt:lpstr>
      <vt:lpstr>Theoretical flowchart based on texts</vt:lpstr>
      <vt:lpstr>Pilot study based on I-AIM data</vt:lpstr>
      <vt:lpstr>New role requirement: statistical programmer</vt:lpstr>
      <vt:lpstr>Statistical programming</vt:lpstr>
      <vt:lpstr>Statistical programming could contribute in the following areas: </vt:lpstr>
      <vt:lpstr>Questions</vt:lpstr>
      <vt:lpstr>Questions</vt:lpstr>
      <vt:lpstr>PowerPoint Presentation</vt:lpstr>
      <vt:lpstr>Data observations into summaries, stories</vt:lpstr>
      <vt:lpstr>Data collection tables in the source database (150+ tables)</vt:lpstr>
      <vt:lpstr>Data observations into summaries, stories</vt:lpstr>
      <vt:lpstr>Flow of steps</vt:lpstr>
      <vt:lpstr>Flow of steps</vt:lpstr>
      <vt:lpstr>Versions of data used in the analysis</vt:lpstr>
      <vt:lpstr>Hospital status</vt:lpstr>
      <vt:lpstr>Hospital status: RMSD / Metabolic diseases</vt:lpstr>
      <vt:lpstr>Operational view of number of patients</vt:lpstr>
      <vt:lpstr>Frequency count of patients for each disease by month by gender</vt:lpstr>
      <vt:lpstr>Dosha and disease</vt:lpstr>
      <vt:lpstr>Types of assessment captured by CRFs  for individual patients by visit day</vt:lpstr>
      <vt:lpstr>Patient profile view of individual patient  by disease and medicine</vt:lpstr>
      <vt:lpstr>Number of reported diseases and  prescribed medicines for each patient by visit</vt:lpstr>
      <vt:lpstr>PowerPoint Presentation</vt:lpstr>
      <vt:lpstr>PowerPoint Presentation</vt:lpstr>
      <vt:lpstr>Pre and post co-morbidities for Prameha</vt:lpstr>
      <vt:lpstr>PowerPoint Presentation</vt:lpstr>
      <vt:lpstr>Circular view representation of disease and  medicine co-occurrences, pre and post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Similar cases studies</vt:lpstr>
      <vt:lpstr>Comorbidity analysis</vt:lpstr>
      <vt:lpstr>Comorbidity analysis</vt:lpstr>
      <vt:lpstr>Parkinson Disease data analysis – case series</vt:lpstr>
      <vt:lpstr>Parkinson Disease data analysis – case series</vt:lpstr>
      <vt:lpstr>Top 15 diseases treated</vt:lpstr>
      <vt:lpstr>Wod2vec analysis</vt:lpstr>
      <vt:lpstr>FastText analysis</vt:lpstr>
      <vt:lpstr>Analysis: word2vec, fasttext, MCE or wang2vec algorithms.</vt:lpstr>
      <vt:lpstr>How does it help?</vt:lpstr>
      <vt:lpstr>Documents to Data: Ayurveda Practice Need</vt:lpstr>
      <vt:lpstr>Creation of reference data – part 8 source data</vt:lpstr>
      <vt:lpstr>Source data – discussion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Analysis of hospital based ayurvedic clinical practice to gain real world data knowledge</dc:title>
  <dc:creator>Windows User</dc:creator>
  <cp:lastModifiedBy>Mahajan, Vinay</cp:lastModifiedBy>
  <cp:revision>264</cp:revision>
  <dcterms:created xsi:type="dcterms:W3CDTF">2019-11-10T08:25:58Z</dcterms:created>
  <dcterms:modified xsi:type="dcterms:W3CDTF">2020-06-07T14:33:44Z</dcterms:modified>
</cp:coreProperties>
</file>